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9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301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0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8" r:id="rId42"/>
    <p:sldId id="293" r:id="rId43"/>
    <p:sldId id="294" r:id="rId44"/>
    <p:sldId id="296" r:id="rId45"/>
    <p:sldId id="297" r:id="rId46"/>
  </p:sldIdLst>
  <p:sldSz cx="12192000" cy="6858000"/>
  <p:notesSz cx="12192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715328" y="79716"/>
            <a:ext cx="1214365" cy="244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7253" y="176784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60" y="0"/>
                </a:moveTo>
                <a:lnTo>
                  <a:pt x="0" y="0"/>
                </a:lnTo>
                <a:lnTo>
                  <a:pt x="0" y="211582"/>
                </a:lnTo>
                <a:lnTo>
                  <a:pt x="1346" y="211582"/>
                </a:lnTo>
              </a:path>
            </a:pathLst>
          </a:custGeom>
          <a:ln w="12192">
            <a:solidFill>
              <a:srgbClr val="1255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479805"/>
            <a:ext cx="10815319" cy="45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1390" y="1593850"/>
            <a:ext cx="10775950" cy="466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64009" y="6582367"/>
            <a:ext cx="2470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125586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Relationship Id="rId9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www.mathworks.com/examples/matlab-computer-vision/4318-3-d-point-cloud-registration-and-stit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13" Type="http://schemas.openxmlformats.org/officeDocument/2006/relationships/image" Target="../media/image91.jpg"/><Relationship Id="rId18" Type="http://schemas.openxmlformats.org/officeDocument/2006/relationships/image" Target="../media/image96.jpg"/><Relationship Id="rId3" Type="http://schemas.openxmlformats.org/officeDocument/2006/relationships/image" Target="../media/image81.png"/><Relationship Id="rId7" Type="http://schemas.openxmlformats.org/officeDocument/2006/relationships/image" Target="../media/image85.jpg"/><Relationship Id="rId12" Type="http://schemas.openxmlformats.org/officeDocument/2006/relationships/image" Target="../media/image90.jpg"/><Relationship Id="rId17" Type="http://schemas.openxmlformats.org/officeDocument/2006/relationships/image" Target="../media/image95.jpg"/><Relationship Id="rId2" Type="http://schemas.openxmlformats.org/officeDocument/2006/relationships/image" Target="../media/image1.png"/><Relationship Id="rId16" Type="http://schemas.openxmlformats.org/officeDocument/2006/relationships/image" Target="../media/image94.png"/><Relationship Id="rId20" Type="http://schemas.openxmlformats.org/officeDocument/2006/relationships/hyperlink" Target="http://www.mathworks.co.uk/products/image-video-process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g"/><Relationship Id="rId11" Type="http://schemas.openxmlformats.org/officeDocument/2006/relationships/image" Target="../media/image89.jpg"/><Relationship Id="rId5" Type="http://schemas.openxmlformats.org/officeDocument/2006/relationships/image" Target="../media/image83.jpg"/><Relationship Id="rId15" Type="http://schemas.openxmlformats.org/officeDocument/2006/relationships/image" Target="../media/image93.jpg"/><Relationship Id="rId10" Type="http://schemas.openxmlformats.org/officeDocument/2006/relationships/image" Target="../media/image88.jpg"/><Relationship Id="rId19" Type="http://schemas.openxmlformats.org/officeDocument/2006/relationships/image" Target="../media/image97.jpg"/><Relationship Id="rId4" Type="http://schemas.openxmlformats.org/officeDocument/2006/relationships/image" Target="../media/image82.jpg"/><Relationship Id="rId9" Type="http://schemas.openxmlformats.org/officeDocument/2006/relationships/image" Target="../media/image87.jpg"/><Relationship Id="rId1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www.mathworks.co.uk/products/image-video-processing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44781" y="6595067"/>
            <a:ext cx="8509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b="1" spc="-5" dirty="0">
                <a:solidFill>
                  <a:srgbClr val="125586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" y="-189461"/>
            <a:ext cx="12191999" cy="7068563"/>
            <a:chOff x="-227563" y="176784"/>
            <a:chExt cx="12191999" cy="7068563"/>
          </a:xfrm>
        </p:grpSpPr>
        <p:sp>
          <p:nvSpPr>
            <p:cNvPr id="5" name="object 5"/>
            <p:cNvSpPr/>
            <p:nvPr/>
          </p:nvSpPr>
          <p:spPr>
            <a:xfrm>
              <a:off x="227253" y="176784"/>
              <a:ext cx="10299065" cy="212090"/>
            </a:xfrm>
            <a:custGeom>
              <a:avLst/>
              <a:gdLst/>
              <a:ahLst/>
              <a:cxnLst/>
              <a:rect l="l" t="t" r="r" b="b"/>
              <a:pathLst>
                <a:path w="10299065" h="212090">
                  <a:moveTo>
                    <a:pt x="10298760" y="0"/>
                  </a:moveTo>
                  <a:lnTo>
                    <a:pt x="0" y="0"/>
                  </a:lnTo>
                  <a:lnTo>
                    <a:pt x="0" y="211582"/>
                  </a:lnTo>
                  <a:lnTo>
                    <a:pt x="1346" y="211582"/>
                  </a:lnTo>
                </a:path>
              </a:pathLst>
            </a:custGeom>
            <a:ln w="12192">
              <a:solidFill>
                <a:srgbClr val="1255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227563" y="388874"/>
              <a:ext cx="12191999" cy="68564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139" y="937006"/>
            <a:ext cx="7713345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lang="tr-TR" sz="3200" dirty="0"/>
              <a:t>Matlabta Resim İşleme ve </a:t>
            </a:r>
            <a:r>
              <a:rPr sz="3200" dirty="0"/>
              <a:t> </a:t>
            </a:r>
            <a:r>
              <a:rPr lang="tr-TR" sz="3200" dirty="0"/>
              <a:t>Bilgisayarla Görme</a:t>
            </a:r>
            <a:endParaRPr sz="3200" dirty="0"/>
          </a:p>
        </p:txBody>
      </p:sp>
      <p:sp>
        <p:nvSpPr>
          <p:cNvPr id="12" name="object 12"/>
          <p:cNvSpPr txBox="1"/>
          <p:nvPr/>
        </p:nvSpPr>
        <p:spPr>
          <a:xfrm>
            <a:off x="993139" y="3182188"/>
            <a:ext cx="3576320" cy="620042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tr-TR" sz="1600" b="1" dirty="0">
                <a:latin typeface="Arial"/>
                <a:cs typeface="Arial"/>
              </a:rPr>
              <a:t>Uğur ILGIN</a:t>
            </a: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tr-TR" sz="1600" b="1">
                <a:latin typeface="Arial"/>
                <a:cs typeface="Arial"/>
              </a:rPr>
              <a:t>Çağlar ARSLAN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242353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Gündem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E6ED8700-6B2F-4CD7-95CD-12870F2A7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650866"/>
              </p:ext>
            </p:extLst>
          </p:nvPr>
        </p:nvGraphicFramePr>
        <p:xfrm>
          <a:off x="688340" y="1002939"/>
          <a:ext cx="10756900" cy="567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Giriş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Özellik Algılama, Ayırma ve Eşleştirme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Görüntü edinme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>
                        <a:lnSpc>
                          <a:spcPct val="100000"/>
                        </a:lnSpc>
                        <a:buNone/>
                        <a:tabLst>
                          <a:tab pos="378460" algn="l"/>
                          <a:tab pos="379095" algn="l"/>
                        </a:tabLst>
                      </a:pPr>
                      <a:br>
                        <a:rPr lang="tr-TR" sz="2400" dirty="0"/>
                      </a:br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Nesne Algılama ve İzleme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dirty="0"/>
                        <a:t>Gelişmiş Segment Analizini Keşfedin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1440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3 Boyutlu Görüş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Görüntü kaydı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Gömülü Uygulamalar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72389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Standart Segmentasyon </a:t>
            </a:r>
            <a:r>
              <a:rPr lang="tr-TR" spc="-10" dirty="0"/>
              <a:t> </a:t>
            </a:r>
            <a:r>
              <a:rPr lang="tr-TR" spc="-5" dirty="0"/>
              <a:t>İş Akışı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501640" y="1613916"/>
            <a:ext cx="5864352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59B8D66-F3A0-4C7A-B270-A78035F00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7238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Standart Segmentasyon </a:t>
            </a:r>
            <a:r>
              <a:rPr lang="tr-TR" spc="-10" dirty="0"/>
              <a:t> </a:t>
            </a:r>
            <a:r>
              <a:rPr lang="tr-TR" spc="-5" dirty="0"/>
              <a:t>İş Akışı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624329"/>
            <a:ext cx="232092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dirty="0">
                <a:latin typeface="Arial"/>
                <a:cs typeface="Arial"/>
              </a:rPr>
              <a:t>Resmi Keşfet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3832" y="1600200"/>
            <a:ext cx="5865875" cy="4418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6CF0754-7EBF-4725-BAE0-0FC76AC3A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7238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Standart Segmentasyon </a:t>
            </a:r>
            <a:r>
              <a:rPr lang="tr-TR" spc="-10" dirty="0"/>
              <a:t> </a:t>
            </a:r>
            <a:r>
              <a:rPr lang="tr-TR" spc="-5" dirty="0"/>
              <a:t>İş Akışı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51101"/>
            <a:ext cx="2491740" cy="90741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dirty="0">
                <a:latin typeface="Arial"/>
                <a:cs typeface="Arial"/>
              </a:rPr>
              <a:t>Resmi Keşfet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ResmiGeliştir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9928" y="1600200"/>
            <a:ext cx="5859780" cy="4418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7238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Standart Segmentasyon </a:t>
            </a:r>
            <a:r>
              <a:rPr lang="tr-TR" spc="-10" dirty="0"/>
              <a:t> </a:t>
            </a:r>
            <a:r>
              <a:rPr lang="tr-TR" spc="-5" dirty="0"/>
              <a:t>İş Akışı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51101"/>
            <a:ext cx="2893060" cy="134972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dirty="0">
                <a:latin typeface="Arial"/>
                <a:cs typeface="Arial"/>
              </a:rPr>
              <a:t>Resmi Keşfet</a:t>
            </a: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ResmiGeliştir</a:t>
            </a:r>
            <a:endParaRPr lang="tr-TR"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5" dirty="0">
                <a:latin typeface="Arial"/>
                <a:cs typeface="Arial"/>
              </a:rPr>
              <a:t>Segment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lang="tr-TR" sz="2400" spc="5" dirty="0">
                <a:latin typeface="Arial"/>
                <a:cs typeface="Arial"/>
              </a:rPr>
              <a:t>Resmi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2976" y="1600200"/>
            <a:ext cx="5859780" cy="4402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ED64E48-D3BE-458B-80C7-8C05A93D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7238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Standart Segmentasyon </a:t>
            </a:r>
            <a:r>
              <a:rPr lang="tr-TR" spc="-10" dirty="0"/>
              <a:t> </a:t>
            </a:r>
            <a:r>
              <a:rPr lang="tr-TR" spc="-5" dirty="0"/>
              <a:t>İş Akışı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51101"/>
            <a:ext cx="2507615" cy="2165336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dirty="0">
                <a:latin typeface="Arial"/>
                <a:cs typeface="Arial"/>
              </a:rPr>
              <a:t>Resmi Keşfet</a:t>
            </a: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ResmiGeliştir</a:t>
            </a:r>
            <a:endParaRPr lang="tr-TR"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Segment</a:t>
            </a:r>
            <a:r>
              <a:rPr lang="tr-TR" sz="2400" spc="-135" dirty="0">
                <a:latin typeface="Arial"/>
                <a:cs typeface="Arial"/>
              </a:rPr>
              <a:t> </a:t>
            </a:r>
            <a:r>
              <a:rPr lang="tr-TR" sz="2400" spc="5" dirty="0">
                <a:latin typeface="Arial"/>
                <a:cs typeface="Arial"/>
              </a:rPr>
              <a:t>Resmi</a:t>
            </a:r>
            <a:endParaRPr lang="tr-TR"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Resim Analizi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1867" y="1600200"/>
            <a:ext cx="5577840" cy="4402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743140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indent="0">
              <a:lnSpc>
                <a:spcPct val="100000"/>
              </a:lnSpc>
              <a:spcBef>
                <a:spcPts val="5"/>
              </a:spcBef>
              <a:buNone/>
              <a:tabLst>
                <a:tab pos="377825" algn="l"/>
                <a:tab pos="378460" algn="l"/>
              </a:tabLst>
            </a:pPr>
            <a:r>
              <a:rPr lang="tr-TR" dirty="0"/>
              <a:t>Gelişmiş Segment Analizini Keşfedin Örnekleri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3316" y="1447800"/>
            <a:ext cx="11005185" cy="4876800"/>
            <a:chOff x="623316" y="1447800"/>
            <a:chExt cx="11005185" cy="4876800"/>
          </a:xfrm>
        </p:grpSpPr>
        <p:sp>
          <p:nvSpPr>
            <p:cNvPr id="4" name="object 4"/>
            <p:cNvSpPr/>
            <p:nvPr/>
          </p:nvSpPr>
          <p:spPr>
            <a:xfrm>
              <a:off x="623316" y="1447800"/>
              <a:ext cx="4782312" cy="3581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95600" y="1933955"/>
              <a:ext cx="5183124" cy="4085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94076" y="1932431"/>
              <a:ext cx="5186680" cy="4089400"/>
            </a:xfrm>
            <a:custGeom>
              <a:avLst/>
              <a:gdLst/>
              <a:ahLst/>
              <a:cxnLst/>
              <a:rect l="l" t="t" r="r" b="b"/>
              <a:pathLst>
                <a:path w="5186680" h="4089400">
                  <a:moveTo>
                    <a:pt x="0" y="4088891"/>
                  </a:moveTo>
                  <a:lnTo>
                    <a:pt x="5186172" y="4088891"/>
                  </a:lnTo>
                  <a:lnTo>
                    <a:pt x="5186172" y="0"/>
                  </a:lnTo>
                  <a:lnTo>
                    <a:pt x="0" y="0"/>
                  </a:lnTo>
                  <a:lnTo>
                    <a:pt x="0" y="40888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45836" y="2438400"/>
              <a:ext cx="6082284" cy="388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4076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Resim İşleme Uygulamaları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23316" y="1219200"/>
            <a:ext cx="10736580" cy="5072380"/>
            <a:chOff x="623316" y="1219200"/>
            <a:chExt cx="10736580" cy="5072380"/>
          </a:xfrm>
        </p:grpSpPr>
        <p:sp>
          <p:nvSpPr>
            <p:cNvPr id="4" name="object 4"/>
            <p:cNvSpPr/>
            <p:nvPr/>
          </p:nvSpPr>
          <p:spPr>
            <a:xfrm>
              <a:off x="623316" y="1219200"/>
              <a:ext cx="4527804" cy="3837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0504" y="2019300"/>
              <a:ext cx="5410200" cy="37993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88836" y="2362200"/>
              <a:ext cx="4671059" cy="39288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19238" y="1576831"/>
            <a:ext cx="3651885" cy="799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050"/>
              </a:lnSpc>
              <a:spcBef>
                <a:spcPts val="95"/>
              </a:spcBef>
            </a:pPr>
            <a:r>
              <a:rPr lang="tr-TR" sz="2800" b="1" spc="-5" dirty="0">
                <a:solidFill>
                  <a:srgbClr val="FF0000"/>
                </a:solidFill>
                <a:latin typeface="Arial"/>
                <a:cs typeface="Arial"/>
              </a:rPr>
              <a:t>Yeni!</a:t>
            </a:r>
            <a:endParaRPr sz="2800" dirty="0">
              <a:latin typeface="Arial"/>
              <a:cs typeface="Arial"/>
            </a:endParaRPr>
          </a:p>
          <a:p>
            <a:pPr marL="2691765">
              <a:lnSpc>
                <a:spcPts val="3050"/>
              </a:lnSpc>
            </a:pPr>
            <a:r>
              <a:rPr lang="tr-TR" sz="2800" b="1" spc="-5" dirty="0">
                <a:solidFill>
                  <a:srgbClr val="FF0000"/>
                </a:solidFill>
                <a:latin typeface="Arial"/>
                <a:cs typeface="Arial"/>
              </a:rPr>
              <a:t>Yeni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649935" y="5064378"/>
            <a:ext cx="7997190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000" dirty="0">
                <a:latin typeface="Arial"/>
                <a:cs typeface="Arial"/>
              </a:rPr>
              <a:t>Resim Görüntüleyici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 dirty="0">
              <a:latin typeface="Arial"/>
              <a:cs typeface="Arial"/>
            </a:endParaRPr>
          </a:p>
          <a:p>
            <a:pPr marR="607695" algn="ctr">
              <a:lnSpc>
                <a:spcPct val="100000"/>
              </a:lnSpc>
            </a:pPr>
            <a:r>
              <a:rPr lang="tr-TR" sz="2000" dirty="0">
                <a:latin typeface="Arial"/>
                <a:cs typeface="Arial"/>
              </a:rPr>
              <a:t>Renk Eşiği</a:t>
            </a:r>
            <a:endParaRPr sz="20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35"/>
              </a:spcBef>
            </a:pPr>
            <a:r>
              <a:rPr lang="tr-TR" sz="2000" dirty="0">
                <a:latin typeface="Arial"/>
                <a:cs typeface="Arial"/>
              </a:rPr>
              <a:t>Bölge Analizörü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560A545-98AF-4EB3-94C2-884AF9BA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11718D9-CF86-46EB-96DD-2C588EDE8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78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08A3-C242-491F-B0D6-A92B80BA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40" y="479805"/>
            <a:ext cx="10815319" cy="430887"/>
          </a:xfrm>
        </p:spPr>
        <p:txBody>
          <a:bodyPr/>
          <a:lstStyle/>
          <a:p>
            <a:r>
              <a:rPr lang="tr-TR" dirty="0"/>
              <a:t>Optik Karakter Tanımlama (OCR)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48C5C-F21B-4334-8756-D7E598A4B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4820" y="1623051"/>
            <a:ext cx="10775950" cy="5863144"/>
          </a:xfrm>
        </p:spPr>
        <p:txBody>
          <a:bodyPr/>
          <a:lstStyle/>
          <a:p>
            <a:pPr algn="l" rtl="0"/>
            <a:br>
              <a:rPr lang="tr-TR" sz="2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sz="2100" dirty="0">
                <a:latin typeface="Arial" panose="020B0604020202020204" pitchFamily="34" charset="0"/>
                <a:cs typeface="Arial" panose="020B0604020202020204" pitchFamily="34" charset="0"/>
              </a:rPr>
              <a:t>Optik karakter tanıma (optik karakter okuyucu) (OCR), yazılı, elle yazılmış veya yazdırılan metinlerin görüntülerinin makine tarafından kodlanan metne mekanik veya elektronik olarak dönüştürülmesidir.</a:t>
            </a:r>
            <a:r>
              <a:rPr lang="tr-TR" altLang="tr-TR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 rtl="0"/>
            <a:endParaRPr lang="tr-TR" altLang="tr-TR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tr-TR" altLang="tr-TR" sz="2100" dirty="0">
                <a:latin typeface="Arial" panose="020B0604020202020204" pitchFamily="34" charset="0"/>
                <a:cs typeface="Arial" panose="020B0604020202020204" pitchFamily="34" charset="0"/>
              </a:rPr>
              <a:t>Pasaport belgeleri, faturalar, banka hesap özetleri, bilgisayarlı makbuzlar, kartvizitler, postalar, statik verilerin çıktısı veya uygun belgeler gibi basılı kağıt veri kayıtlarından veri girişi </a:t>
            </a:r>
          </a:p>
          <a:p>
            <a:pPr algn="l" rtl="0"/>
            <a:endParaRPr lang="tr-TR" altLang="tr-TR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tr-TR" altLang="tr-TR" sz="2100" dirty="0">
                <a:latin typeface="Arial" panose="020B0604020202020204" pitchFamily="34" charset="0"/>
                <a:cs typeface="Arial" panose="020B0604020202020204" pitchFamily="34" charset="0"/>
              </a:rPr>
              <a:t>makine çevirisi, metinden konuşmaya ve metin madenciliği gibi makine işlemlerinde kullanılır.</a:t>
            </a:r>
          </a:p>
          <a:p>
            <a:pPr algn="l" rtl="0"/>
            <a:endParaRPr lang="tr-TR" altLang="tr-TR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tr-TR" altLang="tr-TR" sz="2400" dirty="0">
                <a:latin typeface="inherit"/>
                <a:cs typeface="Arial" panose="020B0604020202020204" pitchFamily="34" charset="0"/>
              </a:rPr>
              <a:t>OCR görüntü tanıma, yapay zeka ve bilgisayarla görme konularında bir araştırma alanıdır.</a:t>
            </a: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F0333F-CF78-469A-BDC5-601393CC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20" y="3325755"/>
            <a:ext cx="65" cy="28791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21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A81FAE-9C16-47D9-97FA-C9606CEE2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2A0A49F-614E-48B4-B46B-6188E2C6D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78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5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60172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Optik Karakter Tanımlama (OCR)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739849"/>
            <a:ext cx="5652135" cy="214353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Türkçe Japonca ve diğer dilleri destekler</a:t>
            </a:r>
          </a:p>
          <a:p>
            <a:pPr marL="355600" indent="-342900">
              <a:lnSpc>
                <a:spcPct val="100000"/>
              </a:lnSpc>
              <a:spcBef>
                <a:spcPts val="11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Basit bir kullanımı</a:t>
            </a:r>
            <a:endParaRPr lang="tr-TR" sz="2400" dirty="0">
              <a:latin typeface="Arial"/>
              <a:cs typeface="Arial"/>
            </a:endParaRPr>
          </a:p>
          <a:p>
            <a:pPr marR="281940" algn="ctr">
              <a:lnSpc>
                <a:spcPct val="100000"/>
              </a:lnSpc>
              <a:spcBef>
                <a:spcPts val="2025"/>
              </a:spcBef>
            </a:pPr>
            <a:r>
              <a:rPr sz="2400" spc="5" dirty="0">
                <a:latin typeface="Courier New"/>
                <a:cs typeface="Courier New"/>
              </a:rPr>
              <a:t>&gt;&gt; results =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5" dirty="0">
                <a:latin typeface="Courier New"/>
                <a:cs typeface="Courier New"/>
              </a:rPr>
              <a:t>ocr(I)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48600" y="1600200"/>
            <a:ext cx="2825496" cy="2161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0" y="4226052"/>
            <a:ext cx="1170431" cy="1557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908048" y="4410455"/>
            <a:ext cx="5521960" cy="1847214"/>
            <a:chOff x="1908048" y="4410455"/>
            <a:chExt cx="5521960" cy="1847214"/>
          </a:xfrm>
        </p:grpSpPr>
        <p:sp>
          <p:nvSpPr>
            <p:cNvPr id="7" name="object 7"/>
            <p:cNvSpPr/>
            <p:nvPr/>
          </p:nvSpPr>
          <p:spPr>
            <a:xfrm>
              <a:off x="1917192" y="4419599"/>
              <a:ext cx="5503163" cy="1828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2620" y="4415027"/>
              <a:ext cx="5512435" cy="1838325"/>
            </a:xfrm>
            <a:custGeom>
              <a:avLst/>
              <a:gdLst/>
              <a:ahLst/>
              <a:cxnLst/>
              <a:rect l="l" t="t" r="r" b="b"/>
              <a:pathLst>
                <a:path w="5512434" h="1838325">
                  <a:moveTo>
                    <a:pt x="0" y="1837944"/>
                  </a:moveTo>
                  <a:lnTo>
                    <a:pt x="5512308" y="1837944"/>
                  </a:lnTo>
                  <a:lnTo>
                    <a:pt x="5512308" y="0"/>
                  </a:lnTo>
                  <a:lnTo>
                    <a:pt x="0" y="0"/>
                  </a:lnTo>
                  <a:lnTo>
                    <a:pt x="0" y="18379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B898-5FB5-40B1-A3E4-350D0872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40" y="479805"/>
            <a:ext cx="10815319" cy="430887"/>
          </a:xfrm>
        </p:spPr>
        <p:txBody>
          <a:bodyPr/>
          <a:lstStyle/>
          <a:p>
            <a:r>
              <a:rPr lang="tr-TR" dirty="0"/>
              <a:t>Bilgisayarla Görme (Computer Vision)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82FBDA0-00EC-4AF8-A1F5-3D4C39E4E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1" y="1447800"/>
            <a:ext cx="11811000" cy="342723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Bilgisayarla Görme , örneğin kararlar biçiminde sayısal veya sembolik bilgi üretmek için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gerçek dünyadan görüntüler elde etmek</a:t>
            </a:r>
            <a:r>
              <a:rPr kumimoji="0" lang="tr-TR" altLang="tr-TR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tr-TR" altLang="tr-TR" sz="21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işlemek, analiz etmek ve anlamak ve genel olarak gerçek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21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dünyadan yüksek boyutlu veriler içeren bir alandır.</a:t>
            </a:r>
            <a:r>
              <a:rPr lang="tr-TR" altLang="tr-TR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21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Bilimsel bir disiplin olan Bilgisayarla Görme , görüntülerden bilgi alan yapay sistemlerin arkasındaki teori ile ilgilidir. Görüntü verileri, video dizileri, çoklu kameralardan görünümler veya tıbbi bir tarayıcıdan çok boyutlu veriler  gibi birçok formdan alabilir.</a:t>
            </a:r>
            <a:r>
              <a:rPr lang="tr-TR" altLang="tr-TR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dirty="0">
              <a:latin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F2DADBC-AFA8-471F-AABB-4A4F1FEF3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61B568B-348A-46D1-BE56-BE7B6F3B8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ED0BB02-A3B8-44DA-BAED-F8D07596B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6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657034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lang="tr-TR" dirty="0"/>
              <a:t>Segmentasyon </a:t>
            </a:r>
            <a:r>
              <a:rPr dirty="0"/>
              <a:t> – </a:t>
            </a:r>
            <a:r>
              <a:rPr lang="tr-TR" dirty="0"/>
              <a:t>dieğr teknikler </a:t>
            </a:r>
            <a:r>
              <a:rPr lang="tr-TR" spc="-10" dirty="0"/>
              <a:t>Havza</a:t>
            </a:r>
            <a:r>
              <a:rPr spc="-10" dirty="0"/>
              <a:t> </a:t>
            </a:r>
            <a:r>
              <a:rPr lang="tr-TR" dirty="0"/>
              <a:t>ve</a:t>
            </a:r>
            <a:r>
              <a:rPr dirty="0"/>
              <a:t> </a:t>
            </a:r>
            <a:r>
              <a:rPr lang="tr-TR" dirty="0"/>
              <a:t>Aktif</a:t>
            </a:r>
            <a:r>
              <a:rPr dirty="0"/>
              <a:t> </a:t>
            </a:r>
            <a:r>
              <a:rPr lang="tr-TR" dirty="0"/>
              <a:t>Konturlar</a:t>
            </a:r>
            <a:r>
              <a:rPr spc="-135" dirty="0"/>
              <a:t> </a:t>
            </a:r>
            <a:r>
              <a:rPr dirty="0"/>
              <a:t>(</a:t>
            </a:r>
            <a:r>
              <a:rPr lang="tr-TR" dirty="0"/>
              <a:t>Yeni</a:t>
            </a:r>
            <a:r>
              <a:rPr dirty="0"/>
              <a:t>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4859" y="1600200"/>
            <a:ext cx="10448925" cy="4669790"/>
            <a:chOff x="784859" y="1600200"/>
            <a:chExt cx="10448925" cy="4669790"/>
          </a:xfrm>
        </p:grpSpPr>
        <p:sp>
          <p:nvSpPr>
            <p:cNvPr id="4" name="object 4"/>
            <p:cNvSpPr/>
            <p:nvPr/>
          </p:nvSpPr>
          <p:spPr>
            <a:xfrm>
              <a:off x="6324600" y="1821179"/>
              <a:ext cx="2487168" cy="2488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19416" y="2887980"/>
              <a:ext cx="2488692" cy="2488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07195" y="3826764"/>
              <a:ext cx="2426207" cy="244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12407" y="1801368"/>
              <a:ext cx="2488691" cy="24871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859" y="1821179"/>
              <a:ext cx="2581655" cy="16443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67840" y="3076955"/>
              <a:ext cx="2514600" cy="16687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1843" y="4567427"/>
              <a:ext cx="2566416" cy="17023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4552" y="1600200"/>
              <a:ext cx="4678680" cy="4648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253492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Gündem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graphicFrame>
        <p:nvGraphicFramePr>
          <p:cNvPr id="29" name="object 3">
            <a:extLst>
              <a:ext uri="{FF2B5EF4-FFF2-40B4-BE49-F238E27FC236}">
                <a16:creationId xmlns:a16="http://schemas.microsoft.com/office/drawing/2014/main" id="{205CFB6D-9535-4DB9-9A14-B710D2736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912876"/>
              </p:ext>
            </p:extLst>
          </p:nvPr>
        </p:nvGraphicFramePr>
        <p:xfrm>
          <a:off x="688340" y="1002939"/>
          <a:ext cx="10756900" cy="567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Giriş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Özellik Algılama, Ayırma ve Eşleştirme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Görüntü edinme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>
                        <a:lnSpc>
                          <a:spcPct val="100000"/>
                        </a:lnSpc>
                        <a:buNone/>
                        <a:tabLst>
                          <a:tab pos="378460" algn="l"/>
                          <a:tab pos="379095" algn="l"/>
                        </a:tabLst>
                      </a:pPr>
                      <a:br>
                        <a:rPr lang="tr-TR" sz="2400" dirty="0"/>
                      </a:br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Nesne Algılama ve İzleme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dirty="0"/>
                        <a:t>Gelişmiş Segment Analizini Keşfedin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1440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3 Boyutlu Görüş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Görüntü kaydı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Gömülü Uygulamalar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32359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Görüntü Kaydı 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51101"/>
            <a:ext cx="5046472" cy="903452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2 ve 3 Boyutlu 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Çok boyutlu görüntüleri hizalayın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800" y="1589532"/>
            <a:ext cx="4226560" cy="4883150"/>
            <a:chOff x="6400800" y="1589532"/>
            <a:chExt cx="4226560" cy="4883150"/>
          </a:xfrm>
        </p:grpSpPr>
        <p:sp>
          <p:nvSpPr>
            <p:cNvPr id="5" name="object 5"/>
            <p:cNvSpPr/>
            <p:nvPr/>
          </p:nvSpPr>
          <p:spPr>
            <a:xfrm>
              <a:off x="6400800" y="1589532"/>
              <a:ext cx="2545079" cy="2551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3280" y="2375916"/>
              <a:ext cx="2418587" cy="2590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48600" y="3671316"/>
              <a:ext cx="2778252" cy="2801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18388" y="2926079"/>
            <a:ext cx="4269105" cy="3558540"/>
            <a:chOff x="818388" y="2926079"/>
            <a:chExt cx="4269105" cy="3558540"/>
          </a:xfrm>
        </p:grpSpPr>
        <p:sp>
          <p:nvSpPr>
            <p:cNvPr id="9" name="object 9"/>
            <p:cNvSpPr/>
            <p:nvPr/>
          </p:nvSpPr>
          <p:spPr>
            <a:xfrm>
              <a:off x="818388" y="2926079"/>
              <a:ext cx="2514600" cy="24353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7000" y="4140707"/>
              <a:ext cx="2420112" cy="2343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4148D7D-4EB5-4238-B0CC-344E0C1B2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32359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Görüntü Kaydı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2055" y="1624329"/>
            <a:ext cx="362839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9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b="1" spc="-5" dirty="0">
                <a:latin typeface="Arial"/>
                <a:cs typeface="Arial"/>
              </a:rPr>
              <a:t>Yeni:Sabit Görüntü kaydı ve çözgü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67400" y="914400"/>
            <a:ext cx="4924044" cy="2522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7400" y="3810000"/>
            <a:ext cx="4924044" cy="2522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149BB7-26F1-4F06-B7DC-EE7ADFF07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4076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Video</a:t>
            </a:r>
            <a:r>
              <a:rPr spc="-35" dirty="0"/>
              <a:t> </a:t>
            </a:r>
            <a:r>
              <a:rPr lang="tr-TR" dirty="0"/>
              <a:t>Mozaikleme Örneği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066800" y="1594103"/>
            <a:ext cx="9897110" cy="4692650"/>
            <a:chOff x="1066800" y="1594103"/>
            <a:chExt cx="9897110" cy="4692650"/>
          </a:xfrm>
        </p:grpSpPr>
        <p:sp>
          <p:nvSpPr>
            <p:cNvPr id="4" name="object 4"/>
            <p:cNvSpPr/>
            <p:nvPr/>
          </p:nvSpPr>
          <p:spPr>
            <a:xfrm>
              <a:off x="1066800" y="1594103"/>
              <a:ext cx="5466588" cy="3264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14800" y="4046219"/>
              <a:ext cx="6839711" cy="2231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0227" y="4041647"/>
              <a:ext cx="6849109" cy="2240280"/>
            </a:xfrm>
            <a:custGeom>
              <a:avLst/>
              <a:gdLst/>
              <a:ahLst/>
              <a:cxnLst/>
              <a:rect l="l" t="t" r="r" b="b"/>
              <a:pathLst>
                <a:path w="6849109" h="2240279">
                  <a:moveTo>
                    <a:pt x="0" y="2240279"/>
                  </a:moveTo>
                  <a:lnTo>
                    <a:pt x="6848856" y="2240279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22402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1FE6DB1-458A-422E-8D8D-1CD4F0BE4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1589"/>
            <a:ext cx="32060" cy="1340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19786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Gündem</a:t>
            </a:r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graphicFrame>
        <p:nvGraphicFramePr>
          <p:cNvPr id="29" name="object 3">
            <a:extLst>
              <a:ext uri="{FF2B5EF4-FFF2-40B4-BE49-F238E27FC236}">
                <a16:creationId xmlns:a16="http://schemas.microsoft.com/office/drawing/2014/main" id="{26F493BF-39AB-4DE5-BC20-A87973962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366375"/>
              </p:ext>
            </p:extLst>
          </p:nvPr>
        </p:nvGraphicFramePr>
        <p:xfrm>
          <a:off x="688340" y="1002939"/>
          <a:ext cx="10756900" cy="567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Giriş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Özellik Algılama, Ayırma ve Eşleştirme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Görüntü edinme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>
                        <a:lnSpc>
                          <a:spcPct val="100000"/>
                        </a:lnSpc>
                        <a:buNone/>
                        <a:tabLst>
                          <a:tab pos="378460" algn="l"/>
                          <a:tab pos="379095" algn="l"/>
                        </a:tabLst>
                      </a:pPr>
                      <a:br>
                        <a:rPr lang="tr-TR" sz="2400" dirty="0"/>
                      </a:br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Nesne Algılama ve İzleme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dirty="0"/>
                        <a:t>Gelişmiş Segment Analizini Keşfedin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1440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3 Boyutlu Görüş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Görüntü kaydı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Gömülü Uygulamalar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73710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Özellik Algılama Çıkarma ve Eşleştirme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767839" y="2122932"/>
            <a:ext cx="7917180" cy="3896995"/>
            <a:chOff x="1767839" y="2122932"/>
            <a:chExt cx="7917180" cy="3896995"/>
          </a:xfrm>
        </p:grpSpPr>
        <p:sp>
          <p:nvSpPr>
            <p:cNvPr id="4" name="object 4"/>
            <p:cNvSpPr/>
            <p:nvPr/>
          </p:nvSpPr>
          <p:spPr>
            <a:xfrm>
              <a:off x="1767839" y="4953000"/>
              <a:ext cx="1156715" cy="10500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8811" y="4953000"/>
              <a:ext cx="1156715" cy="10500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22163" y="4953000"/>
              <a:ext cx="1182624" cy="1036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21424" y="4953000"/>
              <a:ext cx="1066800" cy="1066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04859" y="4953000"/>
              <a:ext cx="1225296" cy="10500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95855" y="2122932"/>
              <a:ext cx="7789164" cy="38938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75379" y="4952238"/>
            <a:ext cx="721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rn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3542" y="4944236"/>
            <a:ext cx="95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Template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31481" y="4958918"/>
            <a:ext cx="647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4734" y="4930902"/>
            <a:ext cx="68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MSER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7560" y="4952238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39311" y="1821179"/>
            <a:ext cx="5428615" cy="4055745"/>
            <a:chOff x="3639311" y="1821179"/>
            <a:chExt cx="5428615" cy="4055745"/>
          </a:xfrm>
        </p:grpSpPr>
        <p:sp>
          <p:nvSpPr>
            <p:cNvPr id="16" name="object 16"/>
            <p:cNvSpPr/>
            <p:nvPr/>
          </p:nvSpPr>
          <p:spPr>
            <a:xfrm>
              <a:off x="3893819" y="1880615"/>
              <a:ext cx="3921252" cy="3678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39311" y="1821179"/>
              <a:ext cx="5428488" cy="405536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5AD79E9A-FECE-422C-B166-D4DCD9853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25882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Nokta Takipçi 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4194175" y="1776425"/>
            <a:ext cx="327342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Basit bir kullanımı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3316" y="1600200"/>
            <a:ext cx="3086100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91000" y="2743200"/>
            <a:ext cx="7251700" cy="2743200"/>
          </a:xfrm>
          <a:prstGeom prst="rect">
            <a:avLst/>
          </a:prstGeom>
          <a:solidFill>
            <a:srgbClr val="D9D9D9"/>
          </a:solidFill>
          <a:ln w="914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2000" spc="-5" dirty="0">
                <a:latin typeface="Courier New"/>
                <a:cs typeface="Courier New"/>
              </a:rPr>
              <a:t>points </a:t>
            </a:r>
            <a:r>
              <a:rPr sz="2000" dirty="0">
                <a:latin typeface="Courier New"/>
                <a:cs typeface="Courier New"/>
              </a:rPr>
              <a:t>=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detect</a:t>
            </a:r>
            <a:r>
              <a:rPr sz="2000" i="1" spc="-5" dirty="0">
                <a:latin typeface="Courier New"/>
                <a:cs typeface="Courier New"/>
              </a:rPr>
              <a:t>X</a:t>
            </a:r>
            <a:r>
              <a:rPr sz="2000" spc="-5" dirty="0">
                <a:latin typeface="Courier New"/>
                <a:cs typeface="Courier New"/>
              </a:rPr>
              <a:t>Features(I);</a:t>
            </a:r>
            <a:endParaRPr sz="2000">
              <a:latin typeface="Courier New"/>
              <a:cs typeface="Courier New"/>
            </a:endParaRPr>
          </a:p>
          <a:p>
            <a:pPr marL="92075" marR="445134">
              <a:lnSpc>
                <a:spcPct val="120000"/>
              </a:lnSpc>
            </a:pPr>
            <a:r>
              <a:rPr sz="2000" b="1" spc="-5" dirty="0">
                <a:latin typeface="Courier New"/>
                <a:cs typeface="Courier New"/>
              </a:rPr>
              <a:t>tracker </a:t>
            </a:r>
            <a:r>
              <a:rPr sz="2000" b="1" dirty="0">
                <a:latin typeface="Courier New"/>
                <a:cs typeface="Courier New"/>
              </a:rPr>
              <a:t>= </a:t>
            </a:r>
            <a:r>
              <a:rPr sz="2000" b="1" spc="-5" dirty="0">
                <a:latin typeface="Courier New"/>
                <a:cs typeface="Courier New"/>
              </a:rPr>
              <a:t>vision.PointTracker;  initialize(tracker, points.Location, frame);  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while</a:t>
            </a:r>
            <a:r>
              <a:rPr sz="20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~finished</a:t>
            </a:r>
            <a:endParaRPr sz="2000">
              <a:latin typeface="Courier New"/>
              <a:cs typeface="Courier New"/>
            </a:endParaRPr>
          </a:p>
          <a:p>
            <a:pPr marL="701675">
              <a:lnSpc>
                <a:spcPct val="100000"/>
              </a:lnSpc>
              <a:spcBef>
                <a:spcPts val="475"/>
              </a:spcBef>
            </a:pPr>
            <a:r>
              <a:rPr sz="2000" spc="-5" dirty="0">
                <a:latin typeface="Courier New"/>
                <a:cs typeface="Courier New"/>
              </a:rPr>
              <a:t>frame </a:t>
            </a:r>
            <a:r>
              <a:rPr sz="2000" dirty="0">
                <a:latin typeface="Courier New"/>
                <a:cs typeface="Courier New"/>
              </a:rPr>
              <a:t>=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step(videoFileReader);</a:t>
            </a:r>
            <a:endParaRPr sz="2000">
              <a:latin typeface="Courier New"/>
              <a:cs typeface="Courier New"/>
            </a:endParaRPr>
          </a:p>
          <a:p>
            <a:pPr marL="701675">
              <a:lnSpc>
                <a:spcPct val="100000"/>
              </a:lnSpc>
              <a:spcBef>
                <a:spcPts val="480"/>
              </a:spcBef>
            </a:pPr>
            <a:r>
              <a:rPr sz="2000" b="1" spc="-5" dirty="0">
                <a:latin typeface="Courier New"/>
                <a:cs typeface="Courier New"/>
              </a:rPr>
              <a:t>[points, validity] </a:t>
            </a:r>
            <a:r>
              <a:rPr sz="2000" b="1" dirty="0">
                <a:latin typeface="Courier New"/>
                <a:cs typeface="Courier New"/>
              </a:rPr>
              <a:t>= </a:t>
            </a:r>
            <a:r>
              <a:rPr sz="2000" b="1" spc="-5" dirty="0">
                <a:latin typeface="Courier New"/>
                <a:cs typeface="Courier New"/>
              </a:rPr>
              <a:t>step(tracker,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frame);</a:t>
            </a:r>
            <a:endParaRPr sz="20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end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361187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Geometri  Tahmini</a:t>
            </a: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2810255" y="3115055"/>
            <a:ext cx="2693035" cy="2540635"/>
            <a:chOff x="2810255" y="3115055"/>
            <a:chExt cx="2693035" cy="2540635"/>
          </a:xfrm>
        </p:grpSpPr>
        <p:sp>
          <p:nvSpPr>
            <p:cNvPr id="5" name="object 5"/>
            <p:cNvSpPr/>
            <p:nvPr/>
          </p:nvSpPr>
          <p:spPr>
            <a:xfrm>
              <a:off x="2819399" y="3124199"/>
              <a:ext cx="2636520" cy="25222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14827" y="3119627"/>
              <a:ext cx="2684145" cy="2531745"/>
            </a:xfrm>
            <a:custGeom>
              <a:avLst/>
              <a:gdLst/>
              <a:ahLst/>
              <a:cxnLst/>
              <a:rect l="l" t="t" r="r" b="b"/>
              <a:pathLst>
                <a:path w="2684145" h="2531745">
                  <a:moveTo>
                    <a:pt x="0" y="2531364"/>
                  </a:moveTo>
                  <a:lnTo>
                    <a:pt x="2683764" y="2531364"/>
                  </a:lnTo>
                  <a:lnTo>
                    <a:pt x="2683764" y="0"/>
                  </a:lnTo>
                  <a:lnTo>
                    <a:pt x="0" y="0"/>
                  </a:lnTo>
                  <a:lnTo>
                    <a:pt x="0" y="25313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086855" y="3115055"/>
            <a:ext cx="2710180" cy="2540635"/>
            <a:chOff x="6086855" y="3115055"/>
            <a:chExt cx="2710180" cy="2540635"/>
          </a:xfrm>
        </p:grpSpPr>
        <p:sp>
          <p:nvSpPr>
            <p:cNvPr id="8" name="object 8"/>
            <p:cNvSpPr/>
            <p:nvPr/>
          </p:nvSpPr>
          <p:spPr>
            <a:xfrm>
              <a:off x="6095999" y="3124199"/>
              <a:ext cx="2638013" cy="25222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1427" y="3119627"/>
              <a:ext cx="2700655" cy="2531745"/>
            </a:xfrm>
            <a:custGeom>
              <a:avLst/>
              <a:gdLst/>
              <a:ahLst/>
              <a:cxnLst/>
              <a:rect l="l" t="t" r="r" b="b"/>
              <a:pathLst>
                <a:path w="2700654" h="2531745">
                  <a:moveTo>
                    <a:pt x="0" y="2531364"/>
                  </a:moveTo>
                  <a:lnTo>
                    <a:pt x="2700528" y="2531364"/>
                  </a:lnTo>
                  <a:lnTo>
                    <a:pt x="2700528" y="0"/>
                  </a:lnTo>
                  <a:lnTo>
                    <a:pt x="0" y="0"/>
                  </a:lnTo>
                  <a:lnTo>
                    <a:pt x="0" y="25313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30051A3-CDD2-4C9E-8278-22585C44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854B1B2-0871-499C-A423-8494D4349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C090F7E-5D23-49DA-9FED-9BB6BDF6D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601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2E1B33B5-79AB-46D6-925C-B3DC019E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1" y="1545368"/>
            <a:ext cx="10043160" cy="93424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RANSAC - Rastgele Örnekleme ve Konsensüs Minimal bir örneklem grubundan geometriyi alır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 ve tüm eşleşmelere karşı kontrol eder</a:t>
            </a:r>
            <a: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18262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Gündem</a:t>
            </a:r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graphicFrame>
        <p:nvGraphicFramePr>
          <p:cNvPr id="31" name="object 3">
            <a:extLst>
              <a:ext uri="{FF2B5EF4-FFF2-40B4-BE49-F238E27FC236}">
                <a16:creationId xmlns:a16="http://schemas.microsoft.com/office/drawing/2014/main" id="{42E3B2A5-E5B9-43AD-BDC2-6E304D943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89120"/>
              </p:ext>
            </p:extLst>
          </p:nvPr>
        </p:nvGraphicFramePr>
        <p:xfrm>
          <a:off x="688340" y="1002939"/>
          <a:ext cx="10756900" cy="567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Giriş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Özellik Algılama, Ayırma ve Eşleştirme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Görüntü edinme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>
                        <a:lnSpc>
                          <a:spcPct val="100000"/>
                        </a:lnSpc>
                        <a:buNone/>
                        <a:tabLst>
                          <a:tab pos="378460" algn="l"/>
                          <a:tab pos="379095" algn="l"/>
                        </a:tabLst>
                      </a:pPr>
                      <a:br>
                        <a:rPr lang="tr-TR" sz="2400" dirty="0"/>
                      </a:br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Nesne Algılama ve İzleme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dirty="0"/>
                        <a:t>Gelişmiş Segment Analizini Keşfedin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1440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3 Boyutlu Görüş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Görüntü kaydı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Gömülü Uygulamalar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0D92-D057-4BC5-AB66-37ECE2DE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40" y="479805"/>
            <a:ext cx="10815319" cy="861774"/>
          </a:xfrm>
        </p:spPr>
        <p:txBody>
          <a:bodyPr/>
          <a:lstStyle/>
          <a:p>
            <a:r>
              <a:rPr lang="tr-TR" dirty="0"/>
              <a:t>Matlabta Computer Vision Toolbox</a:t>
            </a:r>
            <a:br>
              <a:rPr lang="tr-TR" dirty="0"/>
            </a:br>
            <a:endParaRPr lang="tr-T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BD033B-814B-4838-8359-C13BB1526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1928" y="1752600"/>
            <a:ext cx="11480610" cy="138051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Computer Vision System Toolbox, bilgisayar görme ve video işleme sistemlerinin tasarımı 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simülasyonu için algoritmalar, işlevler ve uygulamalar sağlar. Nesne algılama ve izleme, özellik algılama ve çıkarma, özellik eşleştirme, kamera kalibrasyonu ve hareket algılama görevlerini gerçekleştirebilirsiniz</a:t>
            </a:r>
            <a: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tr-TR" altLang="tr-TR" sz="11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8E9832-6548-4629-8133-F4AF37FFA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363" y="3646984"/>
            <a:ext cx="11213967" cy="6110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The System toolbox ise ayrıca video dosyası I / O, video görüntüsü, nesne ek açıklaması, grafik çizimi de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dahil olmak üzere video işleme için araçlar sunar.</a:t>
            </a:r>
            <a: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21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1542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Nesne Algılama ve İzleme</a:t>
            </a:r>
            <a:endParaRPr spc="-20" dirty="0"/>
          </a:p>
        </p:txBody>
      </p:sp>
      <p:grpSp>
        <p:nvGrpSpPr>
          <p:cNvPr id="3" name="object 3"/>
          <p:cNvGrpSpPr/>
          <p:nvPr/>
        </p:nvGrpSpPr>
        <p:grpSpPr>
          <a:xfrm>
            <a:off x="1981200" y="1367027"/>
            <a:ext cx="8107680" cy="5302250"/>
            <a:chOff x="1981200" y="1367027"/>
            <a:chExt cx="8107680" cy="5302250"/>
          </a:xfrm>
        </p:grpSpPr>
        <p:sp>
          <p:nvSpPr>
            <p:cNvPr id="4" name="object 4"/>
            <p:cNvSpPr/>
            <p:nvPr/>
          </p:nvSpPr>
          <p:spPr>
            <a:xfrm>
              <a:off x="1981200" y="1367027"/>
              <a:ext cx="3825240" cy="2325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3600" y="1371599"/>
              <a:ext cx="4145279" cy="2321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3675" y="3534155"/>
              <a:ext cx="5533644" cy="31348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96ED-5313-4E42-9D0A-8F80BCBA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40" y="479805"/>
            <a:ext cx="10815319" cy="430887"/>
          </a:xfrm>
        </p:spPr>
        <p:txBody>
          <a:bodyPr/>
          <a:lstStyle/>
          <a:p>
            <a:r>
              <a:rPr lang="tr-TR" dirty="0"/>
              <a:t>Basamaklı Nesne Algılama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336638-2CC0-4556-9FDC-7044913E3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61639-7165-4B3C-B17F-2A251A42410E}"/>
              </a:ext>
            </a:extLst>
          </p:cNvPr>
          <p:cNvSpPr/>
          <p:nvPr/>
        </p:nvSpPr>
        <p:spPr>
          <a:xfrm>
            <a:off x="896257" y="1670938"/>
            <a:ext cx="105892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2100" dirty="0">
                <a:latin typeface="Arial" panose="020B0604020202020204" pitchFamily="34" charset="0"/>
                <a:cs typeface="Arial" panose="020B0604020202020204" pitchFamily="34" charset="0"/>
              </a:rPr>
              <a:t>Basamaklı nesne detektörü insanların yüzlerini, burunlarını, gözlerini, ağzını veya üst gövdesini tespit etmek için Viola-Jones algoritmasını kullanır.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8809B2D-9BDC-4874-BD57-7D16175B2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657" y="2800296"/>
            <a:ext cx="11333116" cy="125740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2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detector = vision.CascadeObjectDetector Viola-Jones algoritmasını kullanarak nesneleri algılayan bir System nesnesi, dedektör oluşturur. ClassificationModel özelliği, algılanacak nesnenin türünü kontrol eder. Varsayılan olarak, dedektör yüzleri  algılayacak şekilde yapılandırılmıştır.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6A9B789-333B-4937-9830-44CF12E4F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78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29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101974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Yüz Tanıma</a:t>
            </a:r>
            <a:r>
              <a:rPr dirty="0"/>
              <a:t>, </a:t>
            </a:r>
            <a:r>
              <a:rPr lang="tr-TR" dirty="0"/>
              <a:t>İnsan Tanıma ve</a:t>
            </a:r>
            <a:r>
              <a:rPr dirty="0"/>
              <a:t> </a:t>
            </a:r>
            <a:r>
              <a:rPr lang="tr-TR" dirty="0"/>
              <a:t>Ön Plan</a:t>
            </a:r>
            <a:r>
              <a:rPr dirty="0"/>
              <a:t> </a:t>
            </a:r>
            <a:r>
              <a:rPr lang="tr-TR" dirty="0"/>
              <a:t>Tanıma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52600" y="1606296"/>
            <a:ext cx="4326636" cy="2209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4600" y="1466088"/>
            <a:ext cx="3686555" cy="2680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911" y="4770120"/>
            <a:ext cx="4824984" cy="1353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468185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pc="-20" dirty="0"/>
              <a:t>Eğitim </a:t>
            </a:r>
            <a:r>
              <a:rPr spc="-20" dirty="0"/>
              <a:t> </a:t>
            </a:r>
            <a:r>
              <a:rPr lang="tr-TR" dirty="0"/>
              <a:t>Resim </a:t>
            </a:r>
            <a:r>
              <a:rPr dirty="0"/>
              <a:t> </a:t>
            </a:r>
            <a:r>
              <a:rPr lang="tr-TR" dirty="0"/>
              <a:t>Etiketleme </a:t>
            </a:r>
            <a:r>
              <a:rPr spc="-170" dirty="0"/>
              <a:t> </a:t>
            </a:r>
            <a:r>
              <a:rPr lang="tr-TR" spc="5" dirty="0"/>
              <a:t>Uygulaması</a:t>
            </a:r>
            <a:endParaRPr spc="5" dirty="0"/>
          </a:p>
        </p:txBody>
      </p:sp>
      <p:sp>
        <p:nvSpPr>
          <p:cNvPr id="3" name="object 3"/>
          <p:cNvSpPr/>
          <p:nvPr/>
        </p:nvSpPr>
        <p:spPr>
          <a:xfrm>
            <a:off x="2290572" y="1752600"/>
            <a:ext cx="7610856" cy="3861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FCDA15C-E0ED-4F07-8D16-8DE7C60F0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897445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Kalman Filtresiyle çoklu nesne tanımlama Uygulaması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423160" y="1729739"/>
            <a:ext cx="7746492" cy="438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897445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Kalman Filtresiyle çoklu nesne tanımlama Uygulaması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108575" y="1624329"/>
            <a:ext cx="3511550" cy="1473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5" dirty="0">
                <a:latin typeface="Arial"/>
                <a:cs typeface="Arial"/>
              </a:rPr>
              <a:t>Kalman Filter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lang="tr-TR" sz="2400" dirty="0">
                <a:latin typeface="Arial"/>
                <a:cs typeface="Arial"/>
              </a:rPr>
              <a:t>Kullanımı</a:t>
            </a:r>
            <a:r>
              <a:rPr sz="2400" dirty="0">
                <a:latin typeface="Arial"/>
                <a:cs typeface="Arial"/>
              </a:rPr>
              <a:t>: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Arial"/>
              <a:cs typeface="Arial"/>
            </a:endParaRPr>
          </a:p>
          <a:p>
            <a:pPr marL="471170">
              <a:lnSpc>
                <a:spcPct val="100000"/>
              </a:lnSpc>
              <a:tabLst>
                <a:tab pos="757555" algn="l"/>
              </a:tabLst>
            </a:pP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Configure: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67298" y="4255389"/>
            <a:ext cx="1176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Predi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t: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7298" y="5371287"/>
            <a:ext cx="12039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Update: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7132" y="4636008"/>
            <a:ext cx="6629400" cy="448309"/>
          </a:xfrm>
          <a:prstGeom prst="rect">
            <a:avLst/>
          </a:prstGeom>
          <a:solidFill>
            <a:srgbClr val="D9D9D9"/>
          </a:solidFill>
          <a:ln w="9144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latin typeface="Courier New"/>
                <a:cs typeface="Courier New"/>
              </a:rPr>
              <a:t>predictedCentroid </a:t>
            </a:r>
            <a:r>
              <a:rPr sz="2000" dirty="0">
                <a:latin typeface="Courier New"/>
                <a:cs typeface="Courier New"/>
              </a:rPr>
              <a:t>= </a:t>
            </a:r>
            <a:r>
              <a:rPr sz="2000" spc="-5" dirty="0">
                <a:latin typeface="Courier New"/>
                <a:cs typeface="Courier New"/>
              </a:rPr>
              <a:t>predict(kalmanFilter);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7132" y="2810255"/>
            <a:ext cx="6522720" cy="1143000"/>
          </a:xfrm>
          <a:prstGeom prst="rect">
            <a:avLst/>
          </a:prstGeom>
          <a:solidFill>
            <a:srgbClr val="D9D9D9"/>
          </a:solidFill>
          <a:ln w="9144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5"/>
              </a:spcBef>
            </a:pPr>
            <a:r>
              <a:rPr sz="2000" spc="-5" dirty="0">
                <a:latin typeface="Courier New"/>
                <a:cs typeface="Courier New"/>
              </a:rPr>
              <a:t>kalmanFilter </a:t>
            </a:r>
            <a:r>
              <a:rPr sz="2000" dirty="0">
                <a:latin typeface="Courier New"/>
                <a:cs typeface="Courier New"/>
              </a:rPr>
              <a:t>= </a:t>
            </a:r>
            <a:r>
              <a:rPr sz="2000" spc="-5" dirty="0">
                <a:latin typeface="Courier New"/>
                <a:cs typeface="Courier New"/>
              </a:rPr>
              <a:t>configureKalmanFilter( ...</a:t>
            </a:r>
            <a:endParaRPr sz="2000">
              <a:latin typeface="Courier New"/>
              <a:cs typeface="Courier New"/>
            </a:endParaRPr>
          </a:p>
          <a:p>
            <a:pPr marL="92075" marR="1392555">
              <a:lnSpc>
                <a:spcPct val="120000"/>
              </a:lnSpc>
            </a:pPr>
            <a:r>
              <a:rPr sz="2000" spc="-5" dirty="0">
                <a:solidFill>
                  <a:srgbClr val="9F1FEF"/>
                </a:solidFill>
                <a:latin typeface="Courier New"/>
                <a:cs typeface="Courier New"/>
              </a:rPr>
              <a:t>'ConstantVelocity'</a:t>
            </a:r>
            <a:r>
              <a:rPr sz="2000" spc="-5" dirty="0">
                <a:latin typeface="Courier New"/>
                <a:cs typeface="Courier New"/>
              </a:rPr>
              <a:t>, centroid, ...  [200, 50], [100, 25],</a:t>
            </a:r>
            <a:r>
              <a:rPr sz="2000" spc="-1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100);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7132" y="5766815"/>
            <a:ext cx="6533515" cy="457200"/>
          </a:xfrm>
          <a:prstGeom prst="rect">
            <a:avLst/>
          </a:prstGeom>
          <a:solidFill>
            <a:srgbClr val="D9D9D9"/>
          </a:solidFill>
          <a:ln w="9144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latin typeface="Courier New"/>
                <a:cs typeface="Courier New"/>
              </a:rPr>
              <a:t>c2 </a:t>
            </a:r>
            <a:r>
              <a:rPr sz="2000" dirty="0">
                <a:latin typeface="Courier New"/>
                <a:cs typeface="Courier New"/>
              </a:rPr>
              <a:t>= </a:t>
            </a:r>
            <a:r>
              <a:rPr sz="2000" spc="-5" dirty="0">
                <a:latin typeface="Courier New"/>
                <a:cs typeface="Courier New"/>
              </a:rPr>
              <a:t>correct(kalmanFilter,</a:t>
            </a:r>
            <a:r>
              <a:rPr sz="2000" spc="-1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centroid);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652" y="2781300"/>
            <a:ext cx="4483608" cy="2538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79448" y="1892807"/>
            <a:ext cx="5349081" cy="1525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5920" y="4844913"/>
            <a:ext cx="5157918" cy="1156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2588" y="1810511"/>
            <a:ext cx="2107692" cy="1610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9000" y="3750146"/>
            <a:ext cx="3881754" cy="13029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4. Sınıflar arasında ayrım yapmak için makine öğrenmesi algoritmasını kullanın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88018" y="4629189"/>
            <a:ext cx="3058374" cy="16031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EE8BE0A-0ED6-4603-B3D5-EB407A035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56D06C9-87B9-42FD-B9A4-FA1553F8B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8975" y="321717"/>
            <a:ext cx="4953279" cy="76944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1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inherit"/>
                <a:cs typeface="Arial" panose="020B0604020202020204" pitchFamily="34" charset="0"/>
              </a:rPr>
              <a:t>Kategori Sınıflandırma için Kelimeler Çantası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8EFCD9B-929D-4F73-A53C-DCF6A5833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78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3F9AA8-7DE2-4A0C-957C-F338923844E8}"/>
              </a:ext>
            </a:extLst>
          </p:cNvPr>
          <p:cNvSpPr/>
          <p:nvPr/>
        </p:nvSpPr>
        <p:spPr>
          <a:xfrm>
            <a:off x="1754504" y="1356659"/>
            <a:ext cx="2826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dirty="0">
                <a:solidFill>
                  <a:srgbClr val="222222"/>
                </a:solidFill>
                <a:latin typeface="inherit"/>
                <a:cs typeface="Arial" panose="020B0604020202020204" pitchFamily="34" charset="0"/>
              </a:rPr>
              <a:t>1. Özellikler Çanta oluşturun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D5A02C5-B209-498A-A998-77F1A9CA4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102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439FC0-C5DA-4973-AB24-C5FFD97874FF}"/>
              </a:ext>
            </a:extLst>
          </p:cNvPr>
          <p:cNvSpPr/>
          <p:nvPr/>
        </p:nvSpPr>
        <p:spPr>
          <a:xfrm>
            <a:off x="1692343" y="4216941"/>
            <a:ext cx="3417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tr-TR" altLang="tr-TR" dirty="0">
                <a:solidFill>
                  <a:srgbClr val="222222"/>
                </a:solidFill>
                <a:latin typeface="inherit"/>
                <a:cs typeface="Arial" panose="020B0604020202020204" pitchFamily="34" charset="0"/>
              </a:rPr>
              <a:t>2. Giriş Görüntülerini Kodlayın</a:t>
            </a:r>
            <a:endParaRPr lang="tr-TR" altLang="tr-TR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5C3569E5-C10B-41BA-BC44-1259B5D51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626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22148-FD35-4CAB-992D-AB010A1FA626}"/>
              </a:ext>
            </a:extLst>
          </p:cNvPr>
          <p:cNvSpPr/>
          <p:nvPr/>
        </p:nvSpPr>
        <p:spPr>
          <a:xfrm>
            <a:off x="7357640" y="1314775"/>
            <a:ext cx="2897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dirty="0">
                <a:solidFill>
                  <a:srgbClr val="222222"/>
                </a:solidFill>
                <a:latin typeface="inherit"/>
                <a:cs typeface="Arial" panose="020B0604020202020204" pitchFamily="34" charset="0"/>
              </a:rPr>
              <a:t>3. Tümdersler için tekrarlayın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55CAF06-F2AA-4EDB-A505-327149606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150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19024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Gündem</a:t>
            </a:r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graphicFrame>
        <p:nvGraphicFramePr>
          <p:cNvPr id="34" name="object 3">
            <a:extLst>
              <a:ext uri="{FF2B5EF4-FFF2-40B4-BE49-F238E27FC236}">
                <a16:creationId xmlns:a16="http://schemas.microsoft.com/office/drawing/2014/main" id="{B2C4FE56-F46F-42DD-9590-5072E9486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782861"/>
              </p:ext>
            </p:extLst>
          </p:nvPr>
        </p:nvGraphicFramePr>
        <p:xfrm>
          <a:off x="688340" y="1002939"/>
          <a:ext cx="10756900" cy="567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Giriş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Özellik Algılama, Ayırma ve Eşleştirme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Görüntü edinme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>
                        <a:lnSpc>
                          <a:spcPct val="100000"/>
                        </a:lnSpc>
                        <a:buNone/>
                        <a:tabLst>
                          <a:tab pos="378460" algn="l"/>
                          <a:tab pos="379095" algn="l"/>
                        </a:tabLst>
                      </a:pPr>
                      <a:br>
                        <a:rPr lang="tr-TR" sz="2400" dirty="0"/>
                      </a:br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Nesne Algılama ve İzleme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dirty="0"/>
                        <a:t>Gelişmiş Segment Analizini Keşfedin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1440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3 Boyutlu Görüş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Görüntü kaydı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Gömülü Uygulamalar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1064" y="963167"/>
            <a:ext cx="3137916" cy="240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41385" y="1485110"/>
            <a:ext cx="5069840" cy="4803140"/>
            <a:chOff x="1941385" y="1485110"/>
            <a:chExt cx="5069840" cy="4803140"/>
          </a:xfrm>
        </p:grpSpPr>
        <p:sp>
          <p:nvSpPr>
            <p:cNvPr id="4" name="object 4"/>
            <p:cNvSpPr/>
            <p:nvPr/>
          </p:nvSpPr>
          <p:spPr>
            <a:xfrm>
              <a:off x="1950720" y="3364991"/>
              <a:ext cx="3886200" cy="2913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46148" y="3360419"/>
              <a:ext cx="3895725" cy="2923540"/>
            </a:xfrm>
            <a:custGeom>
              <a:avLst/>
              <a:gdLst/>
              <a:ahLst/>
              <a:cxnLst/>
              <a:rect l="l" t="t" r="r" b="b"/>
              <a:pathLst>
                <a:path w="3895725" h="2923540">
                  <a:moveTo>
                    <a:pt x="0" y="2923031"/>
                  </a:moveTo>
                  <a:lnTo>
                    <a:pt x="3895344" y="2923031"/>
                  </a:lnTo>
                  <a:lnTo>
                    <a:pt x="3895344" y="0"/>
                  </a:lnTo>
                  <a:lnTo>
                    <a:pt x="0" y="0"/>
                  </a:lnTo>
                  <a:lnTo>
                    <a:pt x="0" y="29230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6891" y="3202351"/>
              <a:ext cx="2886075" cy="600710"/>
            </a:xfrm>
            <a:custGeom>
              <a:avLst/>
              <a:gdLst/>
              <a:ahLst/>
              <a:cxnLst/>
              <a:rect l="l" t="t" r="r" b="b"/>
              <a:pathLst>
                <a:path w="2886075" h="600710">
                  <a:moveTo>
                    <a:pt x="2304016" y="0"/>
                  </a:moveTo>
                  <a:lnTo>
                    <a:pt x="0" y="191965"/>
                  </a:lnTo>
                  <a:lnTo>
                    <a:pt x="582103" y="600141"/>
                  </a:lnTo>
                  <a:lnTo>
                    <a:pt x="2886060" y="408026"/>
                  </a:lnTo>
                  <a:lnTo>
                    <a:pt x="2304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6891" y="3202351"/>
              <a:ext cx="2886075" cy="600710"/>
            </a:xfrm>
            <a:custGeom>
              <a:avLst/>
              <a:gdLst/>
              <a:ahLst/>
              <a:cxnLst/>
              <a:rect l="l" t="t" r="r" b="b"/>
              <a:pathLst>
                <a:path w="2886075" h="600710">
                  <a:moveTo>
                    <a:pt x="2304016" y="0"/>
                  </a:moveTo>
                  <a:lnTo>
                    <a:pt x="2886060" y="408026"/>
                  </a:lnTo>
                  <a:lnTo>
                    <a:pt x="582103" y="600141"/>
                  </a:lnTo>
                  <a:lnTo>
                    <a:pt x="0" y="191965"/>
                  </a:lnTo>
                  <a:lnTo>
                    <a:pt x="2304016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10908" y="1485745"/>
              <a:ext cx="582295" cy="2124710"/>
            </a:xfrm>
            <a:custGeom>
              <a:avLst/>
              <a:gdLst/>
              <a:ahLst/>
              <a:cxnLst/>
              <a:rect l="l" t="t" r="r" b="b"/>
              <a:pathLst>
                <a:path w="582295" h="2124710">
                  <a:moveTo>
                    <a:pt x="0" y="0"/>
                  </a:moveTo>
                  <a:lnTo>
                    <a:pt x="0" y="1716606"/>
                  </a:lnTo>
                  <a:lnTo>
                    <a:pt x="582043" y="2124632"/>
                  </a:lnTo>
                  <a:lnTo>
                    <a:pt x="582043" y="40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10908" y="1485745"/>
              <a:ext cx="582295" cy="2124710"/>
            </a:xfrm>
            <a:custGeom>
              <a:avLst/>
              <a:gdLst/>
              <a:ahLst/>
              <a:cxnLst/>
              <a:rect l="l" t="t" r="r" b="b"/>
              <a:pathLst>
                <a:path w="582295" h="2124710">
                  <a:moveTo>
                    <a:pt x="0" y="1716606"/>
                  </a:moveTo>
                  <a:lnTo>
                    <a:pt x="0" y="0"/>
                  </a:lnTo>
                  <a:lnTo>
                    <a:pt x="582043" y="402018"/>
                  </a:lnTo>
                  <a:lnTo>
                    <a:pt x="582043" y="2124632"/>
                  </a:lnTo>
                  <a:lnTo>
                    <a:pt x="0" y="171660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06891" y="1485745"/>
              <a:ext cx="2304415" cy="1908810"/>
            </a:xfrm>
            <a:custGeom>
              <a:avLst/>
              <a:gdLst/>
              <a:ahLst/>
              <a:cxnLst/>
              <a:rect l="l" t="t" r="r" b="b"/>
              <a:pathLst>
                <a:path w="2304415" h="1908810">
                  <a:moveTo>
                    <a:pt x="2304016" y="0"/>
                  </a:moveTo>
                  <a:lnTo>
                    <a:pt x="0" y="185975"/>
                  </a:lnTo>
                  <a:lnTo>
                    <a:pt x="0" y="1908571"/>
                  </a:lnTo>
                  <a:lnTo>
                    <a:pt x="2304016" y="1716606"/>
                  </a:lnTo>
                  <a:lnTo>
                    <a:pt x="2304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06891" y="1485745"/>
              <a:ext cx="2304415" cy="1908810"/>
            </a:xfrm>
            <a:custGeom>
              <a:avLst/>
              <a:gdLst/>
              <a:ahLst/>
              <a:cxnLst/>
              <a:rect l="l" t="t" r="r" b="b"/>
              <a:pathLst>
                <a:path w="2304415" h="1908810">
                  <a:moveTo>
                    <a:pt x="2304016" y="1716606"/>
                  </a:moveTo>
                  <a:lnTo>
                    <a:pt x="2304016" y="0"/>
                  </a:lnTo>
                  <a:lnTo>
                    <a:pt x="0" y="185975"/>
                  </a:lnTo>
                  <a:lnTo>
                    <a:pt x="0" y="1908571"/>
                  </a:lnTo>
                  <a:lnTo>
                    <a:pt x="2304016" y="171660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74943" y="3202351"/>
              <a:ext cx="575945" cy="408305"/>
            </a:xfrm>
            <a:custGeom>
              <a:avLst/>
              <a:gdLst/>
              <a:ahLst/>
              <a:cxnLst/>
              <a:rect l="l" t="t" r="r" b="b"/>
              <a:pathLst>
                <a:path w="575945" h="408304">
                  <a:moveTo>
                    <a:pt x="575929" y="40802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77940" y="320534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74943" y="1485745"/>
              <a:ext cx="0" cy="1717039"/>
            </a:xfrm>
            <a:custGeom>
              <a:avLst/>
              <a:gdLst/>
              <a:ahLst/>
              <a:cxnLst/>
              <a:rect l="l" t="t" r="r" b="b"/>
              <a:pathLst>
                <a:path h="1717039">
                  <a:moveTo>
                    <a:pt x="0" y="17166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77940" y="148873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68935" y="3232299"/>
              <a:ext cx="576580" cy="402590"/>
            </a:xfrm>
            <a:custGeom>
              <a:avLst/>
              <a:gdLst/>
              <a:ahLst/>
              <a:cxnLst/>
              <a:rect l="l" t="t" r="r" b="b"/>
              <a:pathLst>
                <a:path w="576579" h="402589">
                  <a:moveTo>
                    <a:pt x="576049" y="4021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71933" y="323529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68935" y="1509703"/>
              <a:ext cx="0" cy="1722755"/>
            </a:xfrm>
            <a:custGeom>
              <a:avLst/>
              <a:gdLst/>
              <a:ahLst/>
              <a:cxnLst/>
              <a:rect l="l" t="t" r="r" b="b"/>
              <a:pathLst>
                <a:path h="1722755">
                  <a:moveTo>
                    <a:pt x="0" y="17225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71933" y="151269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62928" y="3256257"/>
              <a:ext cx="576580" cy="408305"/>
            </a:xfrm>
            <a:custGeom>
              <a:avLst/>
              <a:gdLst/>
              <a:ahLst/>
              <a:cxnLst/>
              <a:rect l="l" t="t" r="r" b="b"/>
              <a:pathLst>
                <a:path w="576579" h="408304">
                  <a:moveTo>
                    <a:pt x="576049" y="40817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65925" y="325925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62928" y="1539770"/>
              <a:ext cx="0" cy="1717039"/>
            </a:xfrm>
            <a:custGeom>
              <a:avLst/>
              <a:gdLst/>
              <a:ahLst/>
              <a:cxnLst/>
              <a:rect l="l" t="t" r="r" b="b"/>
              <a:pathLst>
                <a:path h="1717039">
                  <a:moveTo>
                    <a:pt x="0" y="17164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65925" y="154276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56920" y="3280335"/>
              <a:ext cx="576580" cy="408305"/>
            </a:xfrm>
            <a:custGeom>
              <a:avLst/>
              <a:gdLst/>
              <a:ahLst/>
              <a:cxnLst/>
              <a:rect l="l" t="t" r="r" b="b"/>
              <a:pathLst>
                <a:path w="576579" h="408304">
                  <a:moveTo>
                    <a:pt x="576049" y="4080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59918" y="328333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56920" y="1563729"/>
              <a:ext cx="0" cy="1717039"/>
            </a:xfrm>
            <a:custGeom>
              <a:avLst/>
              <a:gdLst/>
              <a:ahLst/>
              <a:cxnLst/>
              <a:rect l="l" t="t" r="r" b="b"/>
              <a:pathLst>
                <a:path h="1717039">
                  <a:moveTo>
                    <a:pt x="0" y="17166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59918" y="15667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0913" y="3304293"/>
              <a:ext cx="576580" cy="408305"/>
            </a:xfrm>
            <a:custGeom>
              <a:avLst/>
              <a:gdLst/>
              <a:ahLst/>
              <a:cxnLst/>
              <a:rect l="l" t="t" r="r" b="b"/>
              <a:pathLst>
                <a:path w="576579" h="408304">
                  <a:moveTo>
                    <a:pt x="576049" y="4082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3910" y="330728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0913" y="1587687"/>
              <a:ext cx="0" cy="1717039"/>
            </a:xfrm>
            <a:custGeom>
              <a:avLst/>
              <a:gdLst/>
              <a:ahLst/>
              <a:cxnLst/>
              <a:rect l="l" t="t" r="r" b="b"/>
              <a:pathLst>
                <a:path h="1717039">
                  <a:moveTo>
                    <a:pt x="0" y="17166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3910" y="159068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44906" y="3334420"/>
              <a:ext cx="576580" cy="402590"/>
            </a:xfrm>
            <a:custGeom>
              <a:avLst/>
              <a:gdLst/>
              <a:ahLst/>
              <a:cxnLst/>
              <a:rect l="l" t="t" r="r" b="b"/>
              <a:pathLst>
                <a:path w="576579" h="402589">
                  <a:moveTo>
                    <a:pt x="576049" y="40203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47903" y="333741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1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44906" y="1611825"/>
              <a:ext cx="0" cy="1722755"/>
            </a:xfrm>
            <a:custGeom>
              <a:avLst/>
              <a:gdLst/>
              <a:ahLst/>
              <a:cxnLst/>
              <a:rect l="l" t="t" r="r" b="b"/>
              <a:pathLst>
                <a:path h="1722754">
                  <a:moveTo>
                    <a:pt x="0" y="17225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47903" y="16148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1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39018" y="3358379"/>
              <a:ext cx="575945" cy="408305"/>
            </a:xfrm>
            <a:custGeom>
              <a:avLst/>
              <a:gdLst/>
              <a:ahLst/>
              <a:cxnLst/>
              <a:rect l="l" t="t" r="r" b="b"/>
              <a:pathLst>
                <a:path w="575945" h="408304">
                  <a:moveTo>
                    <a:pt x="575929" y="40802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42015" y="336137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39018" y="1641772"/>
              <a:ext cx="0" cy="1717039"/>
            </a:xfrm>
            <a:custGeom>
              <a:avLst/>
              <a:gdLst/>
              <a:ahLst/>
              <a:cxnLst/>
              <a:rect l="l" t="t" r="r" b="b"/>
              <a:pathLst>
                <a:path h="1717039">
                  <a:moveTo>
                    <a:pt x="0" y="17166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42015" y="16447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33011" y="3382337"/>
              <a:ext cx="575945" cy="408305"/>
            </a:xfrm>
            <a:custGeom>
              <a:avLst/>
              <a:gdLst/>
              <a:ahLst/>
              <a:cxnLst/>
              <a:rect l="l" t="t" r="r" b="b"/>
              <a:pathLst>
                <a:path w="575945" h="408304">
                  <a:moveTo>
                    <a:pt x="575929" y="40817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36008" y="338533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33011" y="1665731"/>
              <a:ext cx="0" cy="1717039"/>
            </a:xfrm>
            <a:custGeom>
              <a:avLst/>
              <a:gdLst/>
              <a:ahLst/>
              <a:cxnLst/>
              <a:rect l="l" t="t" r="r" b="b"/>
              <a:pathLst>
                <a:path h="1717039">
                  <a:moveTo>
                    <a:pt x="0" y="17166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36008" y="166872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190931" y="3256257"/>
              <a:ext cx="2298065" cy="192405"/>
            </a:xfrm>
            <a:custGeom>
              <a:avLst/>
              <a:gdLst/>
              <a:ahLst/>
              <a:cxnLst/>
              <a:rect l="l" t="t" r="r" b="b"/>
              <a:pathLst>
                <a:path w="2298065" h="192404">
                  <a:moveTo>
                    <a:pt x="0" y="192085"/>
                  </a:moveTo>
                  <a:lnTo>
                    <a:pt x="2297962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91891" y="325925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88894" y="1539770"/>
              <a:ext cx="0" cy="1717039"/>
            </a:xfrm>
            <a:custGeom>
              <a:avLst/>
              <a:gdLst/>
              <a:ahLst/>
              <a:cxnLst/>
              <a:rect l="l" t="t" r="r" b="b"/>
              <a:pathLst>
                <a:path h="1717039">
                  <a:moveTo>
                    <a:pt x="0" y="17164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91891" y="154276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00970" y="3406295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4">
                  <a:moveTo>
                    <a:pt x="0" y="192102"/>
                  </a:moveTo>
                  <a:lnTo>
                    <a:pt x="230395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07924" y="340929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04927" y="1683819"/>
              <a:ext cx="0" cy="1722755"/>
            </a:xfrm>
            <a:custGeom>
              <a:avLst/>
              <a:gdLst/>
              <a:ahLst/>
              <a:cxnLst/>
              <a:rect l="l" t="t" r="r" b="b"/>
              <a:pathLst>
                <a:path h="1722754">
                  <a:moveTo>
                    <a:pt x="0" y="172247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707924" y="168681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10949" y="3556471"/>
              <a:ext cx="2304415" cy="186055"/>
            </a:xfrm>
            <a:custGeom>
              <a:avLst/>
              <a:gdLst/>
              <a:ahLst/>
              <a:cxnLst/>
              <a:rect l="l" t="t" r="r" b="b"/>
              <a:pathLst>
                <a:path w="2304415" h="186054">
                  <a:moveTo>
                    <a:pt x="0" y="185975"/>
                  </a:moveTo>
                  <a:lnTo>
                    <a:pt x="230395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17903" y="355946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14906" y="1833857"/>
              <a:ext cx="0" cy="1722755"/>
            </a:xfrm>
            <a:custGeom>
              <a:avLst/>
              <a:gdLst/>
              <a:ahLst/>
              <a:cxnLst/>
              <a:rect l="l" t="t" r="r" b="b"/>
              <a:pathLst>
                <a:path h="1722754">
                  <a:moveTo>
                    <a:pt x="0" y="172261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17903" y="183685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06891" y="3082260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4">
                  <a:moveTo>
                    <a:pt x="0" y="192085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413845" y="30852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410908" y="3082260"/>
              <a:ext cx="582295" cy="408305"/>
            </a:xfrm>
            <a:custGeom>
              <a:avLst/>
              <a:gdLst/>
              <a:ahLst/>
              <a:cxnLst/>
              <a:rect l="l" t="t" r="r" b="b"/>
              <a:pathLst>
                <a:path w="582295" h="408304">
                  <a:moveTo>
                    <a:pt x="0" y="0"/>
                  </a:moveTo>
                  <a:lnTo>
                    <a:pt x="582043" y="40818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95949" y="349344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106891" y="2926232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2085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13845" y="292922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410908" y="2926232"/>
              <a:ext cx="582295" cy="402590"/>
            </a:xfrm>
            <a:custGeom>
              <a:avLst/>
              <a:gdLst/>
              <a:ahLst/>
              <a:cxnLst/>
              <a:rect l="l" t="t" r="r" b="b"/>
              <a:pathLst>
                <a:path w="582295" h="402589">
                  <a:moveTo>
                    <a:pt x="0" y="0"/>
                  </a:moveTo>
                  <a:lnTo>
                    <a:pt x="582043" y="40201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95949" y="333124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106891" y="2770204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1965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413845" y="277319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410908" y="2770204"/>
              <a:ext cx="582295" cy="402590"/>
            </a:xfrm>
            <a:custGeom>
              <a:avLst/>
              <a:gdLst/>
              <a:ahLst/>
              <a:cxnLst/>
              <a:rect l="l" t="t" r="r" b="b"/>
              <a:pathLst>
                <a:path w="582295" h="402589">
                  <a:moveTo>
                    <a:pt x="0" y="0"/>
                  </a:moveTo>
                  <a:lnTo>
                    <a:pt x="582043" y="40201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95949" y="317521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06891" y="2614177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1965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413845" y="261717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410908" y="2614177"/>
              <a:ext cx="582295" cy="402590"/>
            </a:xfrm>
            <a:custGeom>
              <a:avLst/>
              <a:gdLst/>
              <a:ahLst/>
              <a:cxnLst/>
              <a:rect l="l" t="t" r="r" b="b"/>
              <a:pathLst>
                <a:path w="582295" h="402589">
                  <a:moveTo>
                    <a:pt x="0" y="0"/>
                  </a:moveTo>
                  <a:lnTo>
                    <a:pt x="582043" y="40201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95949" y="301919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106891" y="2451979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2144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413845" y="245497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410908" y="2451979"/>
              <a:ext cx="582295" cy="408305"/>
            </a:xfrm>
            <a:custGeom>
              <a:avLst/>
              <a:gdLst/>
              <a:ahLst/>
              <a:cxnLst/>
              <a:rect l="l" t="t" r="r" b="b"/>
              <a:pathLst>
                <a:path w="582295" h="408305">
                  <a:moveTo>
                    <a:pt x="0" y="0"/>
                  </a:moveTo>
                  <a:lnTo>
                    <a:pt x="582043" y="40818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995949" y="286316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06891" y="2295952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2144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413845" y="229894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410908" y="2295952"/>
              <a:ext cx="582295" cy="408305"/>
            </a:xfrm>
            <a:custGeom>
              <a:avLst/>
              <a:gdLst/>
              <a:ahLst/>
              <a:cxnLst/>
              <a:rect l="l" t="t" r="r" b="b"/>
              <a:pathLst>
                <a:path w="582295" h="408305">
                  <a:moveTo>
                    <a:pt x="0" y="0"/>
                  </a:moveTo>
                  <a:lnTo>
                    <a:pt x="582043" y="40818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995949" y="270713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106891" y="2139924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2144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413845" y="214291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10908" y="2139924"/>
              <a:ext cx="582295" cy="408305"/>
            </a:xfrm>
            <a:custGeom>
              <a:avLst/>
              <a:gdLst/>
              <a:ahLst/>
              <a:cxnLst/>
              <a:rect l="l" t="t" r="r" b="b"/>
              <a:pathLst>
                <a:path w="582295" h="408305">
                  <a:moveTo>
                    <a:pt x="0" y="0"/>
                  </a:moveTo>
                  <a:lnTo>
                    <a:pt x="582043" y="40818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95949" y="255110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106891" y="1983896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1965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413845" y="19868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410908" y="1983896"/>
              <a:ext cx="582295" cy="402590"/>
            </a:xfrm>
            <a:custGeom>
              <a:avLst/>
              <a:gdLst/>
              <a:ahLst/>
              <a:cxnLst/>
              <a:rect l="l" t="t" r="r" b="b"/>
              <a:pathLst>
                <a:path w="582295" h="402589">
                  <a:moveTo>
                    <a:pt x="0" y="0"/>
                  </a:moveTo>
                  <a:lnTo>
                    <a:pt x="582043" y="40207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95949" y="238896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106891" y="1827868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1965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13845" y="18308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410908" y="1827868"/>
              <a:ext cx="582295" cy="402590"/>
            </a:xfrm>
            <a:custGeom>
              <a:avLst/>
              <a:gdLst/>
              <a:ahLst/>
              <a:cxnLst/>
              <a:rect l="l" t="t" r="r" b="b"/>
              <a:pathLst>
                <a:path w="582295" h="402589">
                  <a:moveTo>
                    <a:pt x="0" y="0"/>
                  </a:moveTo>
                  <a:lnTo>
                    <a:pt x="582043" y="40207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995949" y="223294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106891" y="1671720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2085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413845" y="167471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410908" y="1671720"/>
              <a:ext cx="582295" cy="402590"/>
            </a:xfrm>
            <a:custGeom>
              <a:avLst/>
              <a:gdLst/>
              <a:ahLst/>
              <a:cxnLst/>
              <a:rect l="l" t="t" r="r" b="b"/>
              <a:pathLst>
                <a:path w="582295" h="402589">
                  <a:moveTo>
                    <a:pt x="0" y="0"/>
                  </a:moveTo>
                  <a:lnTo>
                    <a:pt x="582043" y="40219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995949" y="207691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106891" y="1509703"/>
              <a:ext cx="2304415" cy="192405"/>
            </a:xfrm>
            <a:custGeom>
              <a:avLst/>
              <a:gdLst/>
              <a:ahLst/>
              <a:cxnLst/>
              <a:rect l="l" t="t" r="r" b="b"/>
              <a:pathLst>
                <a:path w="2304415" h="192405">
                  <a:moveTo>
                    <a:pt x="0" y="192085"/>
                  </a:moveTo>
                  <a:lnTo>
                    <a:pt x="230401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413845" y="151269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10908" y="1509703"/>
              <a:ext cx="582295" cy="408305"/>
            </a:xfrm>
            <a:custGeom>
              <a:avLst/>
              <a:gdLst/>
              <a:ahLst/>
              <a:cxnLst/>
              <a:rect l="l" t="t" r="r" b="b"/>
              <a:pathLst>
                <a:path w="582295" h="408305">
                  <a:moveTo>
                    <a:pt x="0" y="0"/>
                  </a:moveTo>
                  <a:lnTo>
                    <a:pt x="582043" y="408188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95949" y="192088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88995" y="3610377"/>
              <a:ext cx="2310130" cy="192405"/>
            </a:xfrm>
            <a:custGeom>
              <a:avLst/>
              <a:gdLst/>
              <a:ahLst/>
              <a:cxnLst/>
              <a:rect l="l" t="t" r="r" b="b"/>
              <a:pathLst>
                <a:path w="2310129" h="192404">
                  <a:moveTo>
                    <a:pt x="2303956" y="0"/>
                  </a:moveTo>
                  <a:lnTo>
                    <a:pt x="0" y="192114"/>
                  </a:lnTo>
                </a:path>
                <a:path w="2310129" h="192404">
                  <a:moveTo>
                    <a:pt x="2261877" y="0"/>
                  </a:moveTo>
                  <a:lnTo>
                    <a:pt x="2309951" y="360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001943" y="36494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>
            <a:spLocks noGrp="1"/>
          </p:cNvSpPr>
          <p:nvPr>
            <p:ph type="title"/>
          </p:nvPr>
        </p:nvSpPr>
        <p:spPr>
          <a:xfrm>
            <a:off x="688339" y="479805"/>
            <a:ext cx="2968351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3 Boyutlu Görüş</a:t>
            </a:r>
            <a:endParaRPr spc="-10" dirty="0"/>
          </a:p>
        </p:txBody>
      </p:sp>
      <p:sp>
        <p:nvSpPr>
          <p:cNvPr id="103" name="object 103"/>
          <p:cNvSpPr txBox="1"/>
          <p:nvPr/>
        </p:nvSpPr>
        <p:spPr>
          <a:xfrm>
            <a:off x="7004229" y="3645779"/>
            <a:ext cx="9080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15" dirty="0">
                <a:latin typeface="Arial"/>
                <a:cs typeface="Arial"/>
              </a:rPr>
              <a:t>-4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644350" y="3633850"/>
            <a:ext cx="60960" cy="43180"/>
            <a:chOff x="6644350" y="3633850"/>
            <a:chExt cx="60960" cy="43180"/>
          </a:xfrm>
        </p:grpSpPr>
        <p:sp>
          <p:nvSpPr>
            <p:cNvPr id="105" name="object 105"/>
            <p:cNvSpPr/>
            <p:nvPr/>
          </p:nvSpPr>
          <p:spPr>
            <a:xfrm>
              <a:off x="6644985" y="3634485"/>
              <a:ext cx="48260" cy="36195"/>
            </a:xfrm>
            <a:custGeom>
              <a:avLst/>
              <a:gdLst/>
              <a:ahLst/>
              <a:cxnLst/>
              <a:rect l="l" t="t" r="r" b="b"/>
              <a:pathLst>
                <a:path w="48259" h="36195">
                  <a:moveTo>
                    <a:pt x="0" y="0"/>
                  </a:moveTo>
                  <a:lnTo>
                    <a:pt x="47954" y="359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695936" y="367341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698221" y="3669738"/>
            <a:ext cx="9080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15" dirty="0">
                <a:latin typeface="Arial"/>
                <a:cs typeface="Arial"/>
              </a:rPr>
              <a:t>-3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6338342" y="3663798"/>
            <a:ext cx="60960" cy="36830"/>
            <a:chOff x="6338342" y="3663798"/>
            <a:chExt cx="60960" cy="36830"/>
          </a:xfrm>
        </p:grpSpPr>
        <p:sp>
          <p:nvSpPr>
            <p:cNvPr id="109" name="object 109"/>
            <p:cNvSpPr/>
            <p:nvPr/>
          </p:nvSpPr>
          <p:spPr>
            <a:xfrm>
              <a:off x="6338977" y="3664433"/>
              <a:ext cx="48260" cy="30480"/>
            </a:xfrm>
            <a:custGeom>
              <a:avLst/>
              <a:gdLst/>
              <a:ahLst/>
              <a:cxnLst/>
              <a:rect l="l" t="t" r="r" b="b"/>
              <a:pathLst>
                <a:path w="48260" h="30479">
                  <a:moveTo>
                    <a:pt x="0" y="0"/>
                  </a:moveTo>
                  <a:lnTo>
                    <a:pt x="47954" y="2994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389928" y="369737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6392214" y="3693845"/>
            <a:ext cx="9080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15" dirty="0">
                <a:latin typeface="Arial"/>
                <a:cs typeface="Arial"/>
              </a:rPr>
              <a:t>-2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4064572" y="1671301"/>
            <a:ext cx="2322830" cy="2137410"/>
            <a:chOff x="4064572" y="1671301"/>
            <a:chExt cx="2322830" cy="2137410"/>
          </a:xfrm>
        </p:grpSpPr>
        <p:sp>
          <p:nvSpPr>
            <p:cNvPr id="113" name="object 113"/>
            <p:cNvSpPr/>
            <p:nvPr/>
          </p:nvSpPr>
          <p:spPr>
            <a:xfrm>
              <a:off x="6032970" y="3688391"/>
              <a:ext cx="48260" cy="30480"/>
            </a:xfrm>
            <a:custGeom>
              <a:avLst/>
              <a:gdLst/>
              <a:ahLst/>
              <a:cxnLst/>
              <a:rect l="l" t="t" r="r" b="b"/>
              <a:pathLst>
                <a:path w="48260" h="30479">
                  <a:moveTo>
                    <a:pt x="0" y="0"/>
                  </a:moveTo>
                  <a:lnTo>
                    <a:pt x="47954" y="300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064572" y="1671301"/>
              <a:ext cx="2322359" cy="21371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083921" y="372148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6086206" y="3717804"/>
            <a:ext cx="9080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15" dirty="0">
                <a:latin typeface="Arial"/>
                <a:cs typeface="Arial"/>
              </a:rPr>
              <a:t>-1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5726327" y="3711864"/>
            <a:ext cx="60960" cy="43180"/>
            <a:chOff x="5726327" y="3711864"/>
            <a:chExt cx="60960" cy="43180"/>
          </a:xfrm>
        </p:grpSpPr>
        <p:sp>
          <p:nvSpPr>
            <p:cNvPr id="118" name="object 118"/>
            <p:cNvSpPr/>
            <p:nvPr/>
          </p:nvSpPr>
          <p:spPr>
            <a:xfrm>
              <a:off x="5726962" y="3712499"/>
              <a:ext cx="48260" cy="36195"/>
            </a:xfrm>
            <a:custGeom>
              <a:avLst/>
              <a:gdLst/>
              <a:ahLst/>
              <a:cxnLst/>
              <a:rect l="l" t="t" r="r" b="b"/>
              <a:pathLst>
                <a:path w="48260" h="36195">
                  <a:moveTo>
                    <a:pt x="0" y="0"/>
                  </a:moveTo>
                  <a:lnTo>
                    <a:pt x="47954" y="359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777913" y="375143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5780199" y="3747751"/>
            <a:ext cx="6921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5" dirty="0"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5420320" y="3735822"/>
            <a:ext cx="60960" cy="43180"/>
            <a:chOff x="5420320" y="3735822"/>
            <a:chExt cx="60960" cy="43180"/>
          </a:xfrm>
        </p:grpSpPr>
        <p:sp>
          <p:nvSpPr>
            <p:cNvPr id="122" name="object 122"/>
            <p:cNvSpPr/>
            <p:nvPr/>
          </p:nvSpPr>
          <p:spPr>
            <a:xfrm>
              <a:off x="5420955" y="3736457"/>
              <a:ext cx="48260" cy="36195"/>
            </a:xfrm>
            <a:custGeom>
              <a:avLst/>
              <a:gdLst/>
              <a:ahLst/>
              <a:cxnLst/>
              <a:rect l="l" t="t" r="r" b="b"/>
              <a:pathLst>
                <a:path w="48260" h="36195">
                  <a:moveTo>
                    <a:pt x="0" y="0"/>
                  </a:moveTo>
                  <a:lnTo>
                    <a:pt x="47954" y="360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471906" y="377553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5474311" y="3771859"/>
            <a:ext cx="6921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5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5114313" y="3765770"/>
            <a:ext cx="60960" cy="37465"/>
            <a:chOff x="5114313" y="3765770"/>
            <a:chExt cx="60960" cy="37465"/>
          </a:xfrm>
        </p:grpSpPr>
        <p:sp>
          <p:nvSpPr>
            <p:cNvPr id="126" name="object 126"/>
            <p:cNvSpPr/>
            <p:nvPr/>
          </p:nvSpPr>
          <p:spPr>
            <a:xfrm>
              <a:off x="5114948" y="3766405"/>
              <a:ext cx="48260" cy="30480"/>
            </a:xfrm>
            <a:custGeom>
              <a:avLst/>
              <a:gdLst/>
              <a:ahLst/>
              <a:cxnLst/>
              <a:rect l="l" t="t" r="r" b="b"/>
              <a:pathLst>
                <a:path w="48260" h="30479">
                  <a:moveTo>
                    <a:pt x="0" y="0"/>
                  </a:moveTo>
                  <a:lnTo>
                    <a:pt x="47954" y="300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165899" y="379949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11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5168304" y="3795817"/>
            <a:ext cx="6921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5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4808305" y="3789878"/>
            <a:ext cx="60960" cy="36830"/>
            <a:chOff x="4808305" y="3789878"/>
            <a:chExt cx="60960" cy="36830"/>
          </a:xfrm>
        </p:grpSpPr>
        <p:sp>
          <p:nvSpPr>
            <p:cNvPr id="130" name="object 130"/>
            <p:cNvSpPr/>
            <p:nvPr/>
          </p:nvSpPr>
          <p:spPr>
            <a:xfrm>
              <a:off x="4808940" y="3790513"/>
              <a:ext cx="48260" cy="30480"/>
            </a:xfrm>
            <a:custGeom>
              <a:avLst/>
              <a:gdLst/>
              <a:ahLst/>
              <a:cxnLst/>
              <a:rect l="l" t="t" r="r" b="b"/>
              <a:pathLst>
                <a:path w="48260" h="30479">
                  <a:moveTo>
                    <a:pt x="0" y="0"/>
                  </a:moveTo>
                  <a:lnTo>
                    <a:pt x="48074" y="2994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860011" y="382345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59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4862297" y="3819776"/>
            <a:ext cx="6921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5" dirty="0"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4028314" y="3441685"/>
            <a:ext cx="9080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15" dirty="0">
                <a:latin typeface="Arial"/>
                <a:cs typeface="Arial"/>
              </a:rPr>
              <a:t>-8</a:t>
            </a:r>
            <a:endParaRPr sz="6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4238294" y="3591724"/>
            <a:ext cx="9080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15" dirty="0">
                <a:latin typeface="Arial"/>
                <a:cs typeface="Arial"/>
              </a:rPr>
              <a:t>-6</a:t>
            </a:r>
            <a:endParaRPr sz="6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4448333" y="3741762"/>
            <a:ext cx="9080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15" dirty="0">
                <a:latin typeface="Arial"/>
                <a:cs typeface="Arial"/>
              </a:rPr>
              <a:t>-4</a:t>
            </a:r>
            <a:endParaRPr sz="6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3902345" y="1599131"/>
            <a:ext cx="158750" cy="168592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5"/>
              </a:spcBef>
            </a:pPr>
            <a:r>
              <a:rPr sz="600" spc="-10" dirty="0">
                <a:latin typeface="Arial"/>
                <a:cs typeface="Arial"/>
              </a:rPr>
              <a:t>2</a:t>
            </a:r>
            <a:r>
              <a:rPr sz="600" spc="15" dirty="0">
                <a:latin typeface="Arial"/>
                <a:cs typeface="Arial"/>
              </a:rPr>
              <a:t>.</a:t>
            </a:r>
            <a:r>
              <a:rPr sz="600" spc="5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600" spc="5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600" spc="-10" dirty="0">
                <a:latin typeface="Arial"/>
                <a:cs typeface="Arial"/>
              </a:rPr>
              <a:t>1</a:t>
            </a:r>
            <a:r>
              <a:rPr sz="600" spc="15" dirty="0">
                <a:latin typeface="Arial"/>
                <a:cs typeface="Arial"/>
              </a:rPr>
              <a:t>.</a:t>
            </a:r>
            <a:r>
              <a:rPr sz="600" spc="5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600" spc="5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600" spc="-10" dirty="0">
                <a:latin typeface="Arial"/>
                <a:cs typeface="Arial"/>
              </a:rPr>
              <a:t>0</a:t>
            </a:r>
            <a:r>
              <a:rPr sz="600" spc="15" dirty="0">
                <a:latin typeface="Arial"/>
                <a:cs typeface="Arial"/>
              </a:rPr>
              <a:t>.</a:t>
            </a:r>
            <a:r>
              <a:rPr sz="600" spc="5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60"/>
              </a:spcBef>
            </a:pPr>
            <a:r>
              <a:rPr sz="600" spc="5" dirty="0"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600" spc="-20" dirty="0">
                <a:latin typeface="Arial"/>
                <a:cs typeface="Arial"/>
              </a:rPr>
              <a:t>-</a:t>
            </a:r>
            <a:r>
              <a:rPr sz="600" spc="-10" dirty="0">
                <a:latin typeface="Arial"/>
                <a:cs typeface="Arial"/>
              </a:rPr>
              <a:t>0</a:t>
            </a:r>
            <a:r>
              <a:rPr sz="600" spc="15" dirty="0">
                <a:latin typeface="Arial"/>
                <a:cs typeface="Arial"/>
              </a:rPr>
              <a:t>.</a:t>
            </a:r>
            <a:r>
              <a:rPr sz="600" spc="5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  <a:p>
            <a:pPr marR="6985" algn="r">
              <a:lnSpc>
                <a:spcPct val="100000"/>
              </a:lnSpc>
              <a:spcBef>
                <a:spcPts val="509"/>
              </a:spcBef>
            </a:pPr>
            <a:r>
              <a:rPr sz="600" spc="-15" dirty="0">
                <a:latin typeface="Arial"/>
                <a:cs typeface="Arial"/>
              </a:rPr>
              <a:t>-1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600" spc="-20" dirty="0">
                <a:latin typeface="Arial"/>
                <a:cs typeface="Arial"/>
              </a:rPr>
              <a:t>-</a:t>
            </a:r>
            <a:r>
              <a:rPr sz="600" spc="-10" dirty="0">
                <a:latin typeface="Arial"/>
                <a:cs typeface="Arial"/>
              </a:rPr>
              <a:t>1</a:t>
            </a:r>
            <a:r>
              <a:rPr sz="600" spc="15" dirty="0">
                <a:latin typeface="Arial"/>
                <a:cs typeface="Arial"/>
              </a:rPr>
              <a:t>.</a:t>
            </a:r>
            <a:r>
              <a:rPr sz="600" spc="5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  <a:p>
            <a:pPr marR="6985" algn="r">
              <a:lnSpc>
                <a:spcPct val="100000"/>
              </a:lnSpc>
              <a:spcBef>
                <a:spcPts val="509"/>
              </a:spcBef>
            </a:pPr>
            <a:r>
              <a:rPr sz="600" spc="-15" dirty="0">
                <a:latin typeface="Arial"/>
                <a:cs typeface="Arial"/>
              </a:rPr>
              <a:t>-2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600" spc="-20" dirty="0">
                <a:latin typeface="Arial"/>
                <a:cs typeface="Arial"/>
              </a:rPr>
              <a:t>-</a:t>
            </a:r>
            <a:r>
              <a:rPr sz="600" spc="-10" dirty="0">
                <a:latin typeface="Arial"/>
                <a:cs typeface="Arial"/>
              </a:rPr>
              <a:t>2</a:t>
            </a:r>
            <a:r>
              <a:rPr sz="600" spc="15" dirty="0">
                <a:latin typeface="Arial"/>
                <a:cs typeface="Arial"/>
              </a:rPr>
              <a:t>.</a:t>
            </a:r>
            <a:r>
              <a:rPr sz="600" spc="5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762000" y="1547217"/>
            <a:ext cx="5625465" cy="2058670"/>
            <a:chOff x="762000" y="1547217"/>
            <a:chExt cx="5625465" cy="2058670"/>
          </a:xfrm>
        </p:grpSpPr>
        <p:sp>
          <p:nvSpPr>
            <p:cNvPr id="138" name="object 138"/>
            <p:cNvSpPr/>
            <p:nvPr/>
          </p:nvSpPr>
          <p:spPr>
            <a:xfrm>
              <a:off x="6356960" y="167783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977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3958"/>
                  </a:lnTo>
                  <a:lnTo>
                    <a:pt x="5994" y="29947"/>
                  </a:lnTo>
                  <a:lnTo>
                    <a:pt x="11988" y="29947"/>
                  </a:lnTo>
                  <a:lnTo>
                    <a:pt x="19856" y="28824"/>
                  </a:lnTo>
                  <a:lnTo>
                    <a:pt x="25475" y="25455"/>
                  </a:lnTo>
                  <a:lnTo>
                    <a:pt x="28847" y="19840"/>
                  </a:lnTo>
                  <a:lnTo>
                    <a:pt x="29971" y="11979"/>
                  </a:lnTo>
                  <a:lnTo>
                    <a:pt x="29971" y="5989"/>
                  </a:lnTo>
                  <a:close/>
                </a:path>
              </a:pathLst>
            </a:custGeom>
            <a:solidFill>
              <a:srgbClr val="3325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356960" y="156971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977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3958"/>
                  </a:lnTo>
                  <a:lnTo>
                    <a:pt x="5994" y="29947"/>
                  </a:lnTo>
                  <a:lnTo>
                    <a:pt x="11988" y="29947"/>
                  </a:lnTo>
                  <a:lnTo>
                    <a:pt x="19856" y="28824"/>
                  </a:lnTo>
                  <a:lnTo>
                    <a:pt x="25475" y="25455"/>
                  </a:lnTo>
                  <a:lnTo>
                    <a:pt x="28847" y="19840"/>
                  </a:lnTo>
                  <a:lnTo>
                    <a:pt x="29971" y="11979"/>
                  </a:lnTo>
                  <a:lnTo>
                    <a:pt x="29971" y="5989"/>
                  </a:lnTo>
                  <a:close/>
                </a:path>
              </a:pathLst>
            </a:custGeom>
            <a:solidFill>
              <a:srgbClr val="4D4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356960" y="1581708"/>
              <a:ext cx="30480" cy="54610"/>
            </a:xfrm>
            <a:custGeom>
              <a:avLst/>
              <a:gdLst/>
              <a:ahLst/>
              <a:cxnLst/>
              <a:rect l="l" t="t" r="r" b="b"/>
              <a:pathLst>
                <a:path w="30479" h="54610">
                  <a:moveTo>
                    <a:pt x="29959" y="5981"/>
                  </a:moveTo>
                  <a:lnTo>
                    <a:pt x="23977" y="0"/>
                  </a:lnTo>
                  <a:lnTo>
                    <a:pt x="5994" y="0"/>
                  </a:lnTo>
                  <a:lnTo>
                    <a:pt x="0" y="5981"/>
                  </a:lnTo>
                  <a:lnTo>
                    <a:pt x="0" y="17957"/>
                  </a:lnTo>
                  <a:lnTo>
                    <a:pt x="0" y="24130"/>
                  </a:lnTo>
                  <a:lnTo>
                    <a:pt x="0" y="30124"/>
                  </a:lnTo>
                  <a:lnTo>
                    <a:pt x="0" y="36106"/>
                  </a:lnTo>
                  <a:lnTo>
                    <a:pt x="0" y="48094"/>
                  </a:lnTo>
                  <a:lnTo>
                    <a:pt x="5994" y="54076"/>
                  </a:lnTo>
                  <a:lnTo>
                    <a:pt x="11988" y="54076"/>
                  </a:lnTo>
                  <a:lnTo>
                    <a:pt x="19850" y="52959"/>
                  </a:lnTo>
                  <a:lnTo>
                    <a:pt x="25476" y="49593"/>
                  </a:lnTo>
                  <a:lnTo>
                    <a:pt x="28841" y="43967"/>
                  </a:lnTo>
                  <a:lnTo>
                    <a:pt x="29959" y="36106"/>
                  </a:lnTo>
                  <a:lnTo>
                    <a:pt x="29959" y="30124"/>
                  </a:lnTo>
                  <a:lnTo>
                    <a:pt x="29210" y="29387"/>
                  </a:lnTo>
                  <a:lnTo>
                    <a:pt x="29959" y="24130"/>
                  </a:lnTo>
                  <a:lnTo>
                    <a:pt x="29959" y="17957"/>
                  </a:lnTo>
                  <a:lnTo>
                    <a:pt x="29222" y="17233"/>
                  </a:lnTo>
                  <a:lnTo>
                    <a:pt x="29959" y="11976"/>
                  </a:lnTo>
                  <a:lnTo>
                    <a:pt x="29959" y="5981"/>
                  </a:lnTo>
                  <a:close/>
                </a:path>
              </a:pathLst>
            </a:custGeom>
            <a:solidFill>
              <a:srgbClr val="584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356960" y="161781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977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3958"/>
                  </a:lnTo>
                  <a:lnTo>
                    <a:pt x="5994" y="29947"/>
                  </a:lnTo>
                  <a:lnTo>
                    <a:pt x="11988" y="29947"/>
                  </a:lnTo>
                  <a:lnTo>
                    <a:pt x="19856" y="28824"/>
                  </a:lnTo>
                  <a:lnTo>
                    <a:pt x="25475" y="25455"/>
                  </a:lnTo>
                  <a:lnTo>
                    <a:pt x="28847" y="19840"/>
                  </a:lnTo>
                  <a:lnTo>
                    <a:pt x="29971" y="11979"/>
                  </a:lnTo>
                  <a:lnTo>
                    <a:pt x="29971" y="5989"/>
                  </a:lnTo>
                  <a:close/>
                </a:path>
              </a:pathLst>
            </a:custGeom>
            <a:solidFill>
              <a:srgbClr val="404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344971" y="1629803"/>
              <a:ext cx="42545" cy="162560"/>
            </a:xfrm>
            <a:custGeom>
              <a:avLst/>
              <a:gdLst/>
              <a:ahLst/>
              <a:cxnLst/>
              <a:rect l="l" t="t" r="r" b="b"/>
              <a:pathLst>
                <a:path w="42545" h="162560">
                  <a:moveTo>
                    <a:pt x="29972" y="138061"/>
                  </a:moveTo>
                  <a:lnTo>
                    <a:pt x="23977" y="132067"/>
                  </a:lnTo>
                  <a:lnTo>
                    <a:pt x="5994" y="132067"/>
                  </a:lnTo>
                  <a:lnTo>
                    <a:pt x="0" y="138061"/>
                  </a:lnTo>
                  <a:lnTo>
                    <a:pt x="0" y="156019"/>
                  </a:lnTo>
                  <a:lnTo>
                    <a:pt x="5994" y="162013"/>
                  </a:lnTo>
                  <a:lnTo>
                    <a:pt x="11988" y="162013"/>
                  </a:lnTo>
                  <a:lnTo>
                    <a:pt x="19850" y="160896"/>
                  </a:lnTo>
                  <a:lnTo>
                    <a:pt x="25476" y="157518"/>
                  </a:lnTo>
                  <a:lnTo>
                    <a:pt x="28841" y="151904"/>
                  </a:lnTo>
                  <a:lnTo>
                    <a:pt x="29972" y="144043"/>
                  </a:lnTo>
                  <a:lnTo>
                    <a:pt x="29972" y="138061"/>
                  </a:lnTo>
                  <a:close/>
                </a:path>
                <a:path w="42545" h="162560">
                  <a:moveTo>
                    <a:pt x="41948" y="5981"/>
                  </a:moveTo>
                  <a:lnTo>
                    <a:pt x="35966" y="0"/>
                  </a:lnTo>
                  <a:lnTo>
                    <a:pt x="17983" y="0"/>
                  </a:lnTo>
                  <a:lnTo>
                    <a:pt x="11988" y="5981"/>
                  </a:lnTo>
                  <a:lnTo>
                    <a:pt x="11988" y="17970"/>
                  </a:lnTo>
                  <a:lnTo>
                    <a:pt x="11988" y="23952"/>
                  </a:lnTo>
                  <a:lnTo>
                    <a:pt x="11988" y="60007"/>
                  </a:lnTo>
                  <a:lnTo>
                    <a:pt x="17983" y="66001"/>
                  </a:lnTo>
                  <a:lnTo>
                    <a:pt x="23977" y="66001"/>
                  </a:lnTo>
                  <a:lnTo>
                    <a:pt x="31838" y="64884"/>
                  </a:lnTo>
                  <a:lnTo>
                    <a:pt x="37465" y="61506"/>
                  </a:lnTo>
                  <a:lnTo>
                    <a:pt x="40830" y="55892"/>
                  </a:lnTo>
                  <a:lnTo>
                    <a:pt x="41948" y="48031"/>
                  </a:lnTo>
                  <a:lnTo>
                    <a:pt x="41948" y="41922"/>
                  </a:lnTo>
                  <a:lnTo>
                    <a:pt x="41198" y="41186"/>
                  </a:lnTo>
                  <a:lnTo>
                    <a:pt x="41948" y="35928"/>
                  </a:lnTo>
                  <a:lnTo>
                    <a:pt x="41948" y="29946"/>
                  </a:lnTo>
                  <a:lnTo>
                    <a:pt x="41198" y="29210"/>
                  </a:lnTo>
                  <a:lnTo>
                    <a:pt x="41948" y="23952"/>
                  </a:lnTo>
                  <a:lnTo>
                    <a:pt x="41948" y="17970"/>
                  </a:lnTo>
                  <a:lnTo>
                    <a:pt x="41198" y="17233"/>
                  </a:lnTo>
                  <a:lnTo>
                    <a:pt x="41948" y="11976"/>
                  </a:lnTo>
                  <a:lnTo>
                    <a:pt x="41948" y="5981"/>
                  </a:lnTo>
                  <a:close/>
                </a:path>
              </a:pathLst>
            </a:custGeom>
            <a:solidFill>
              <a:srgbClr val="4033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344971" y="156372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977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3958"/>
                  </a:lnTo>
                  <a:lnTo>
                    <a:pt x="5994" y="29947"/>
                  </a:lnTo>
                  <a:lnTo>
                    <a:pt x="11988" y="29947"/>
                  </a:lnTo>
                  <a:lnTo>
                    <a:pt x="19856" y="28824"/>
                  </a:lnTo>
                  <a:lnTo>
                    <a:pt x="25475" y="25455"/>
                  </a:lnTo>
                  <a:lnTo>
                    <a:pt x="28847" y="19840"/>
                  </a:lnTo>
                  <a:lnTo>
                    <a:pt x="29971" y="11979"/>
                  </a:lnTo>
                  <a:lnTo>
                    <a:pt x="29971" y="5989"/>
                  </a:lnTo>
                  <a:close/>
                </a:path>
              </a:pathLst>
            </a:custGeom>
            <a:solidFill>
              <a:srgbClr val="585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332983" y="177983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977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3958"/>
                  </a:lnTo>
                  <a:lnTo>
                    <a:pt x="5994" y="29947"/>
                  </a:lnTo>
                  <a:lnTo>
                    <a:pt x="11988" y="29947"/>
                  </a:lnTo>
                  <a:lnTo>
                    <a:pt x="19856" y="28824"/>
                  </a:lnTo>
                  <a:lnTo>
                    <a:pt x="25475" y="25455"/>
                  </a:lnTo>
                  <a:lnTo>
                    <a:pt x="28847" y="19840"/>
                  </a:lnTo>
                  <a:lnTo>
                    <a:pt x="29971" y="11979"/>
                  </a:lnTo>
                  <a:lnTo>
                    <a:pt x="29971" y="5989"/>
                  </a:lnTo>
                  <a:close/>
                </a:path>
              </a:pathLst>
            </a:custGeom>
            <a:solidFill>
              <a:srgbClr val="3333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332983" y="162979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977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3958"/>
                  </a:lnTo>
                  <a:lnTo>
                    <a:pt x="5994" y="29947"/>
                  </a:lnTo>
                  <a:lnTo>
                    <a:pt x="11988" y="29947"/>
                  </a:lnTo>
                  <a:lnTo>
                    <a:pt x="19856" y="28824"/>
                  </a:lnTo>
                  <a:lnTo>
                    <a:pt x="25475" y="25455"/>
                  </a:lnTo>
                  <a:lnTo>
                    <a:pt x="28847" y="19840"/>
                  </a:lnTo>
                  <a:lnTo>
                    <a:pt x="29971" y="11979"/>
                  </a:lnTo>
                  <a:lnTo>
                    <a:pt x="29971" y="5989"/>
                  </a:lnTo>
                  <a:close/>
                </a:path>
              </a:pathLst>
            </a:custGeom>
            <a:solidFill>
              <a:srgbClr val="584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320866" y="1551761"/>
              <a:ext cx="42545" cy="102235"/>
            </a:xfrm>
            <a:custGeom>
              <a:avLst/>
              <a:gdLst/>
              <a:ahLst/>
              <a:cxnLst/>
              <a:rect l="l" t="t" r="r" b="b"/>
              <a:pathLst>
                <a:path w="42545" h="102235">
                  <a:moveTo>
                    <a:pt x="30099" y="78041"/>
                  </a:moveTo>
                  <a:lnTo>
                    <a:pt x="24104" y="72047"/>
                  </a:lnTo>
                  <a:lnTo>
                    <a:pt x="6121" y="72047"/>
                  </a:lnTo>
                  <a:lnTo>
                    <a:pt x="0" y="78041"/>
                  </a:lnTo>
                  <a:lnTo>
                    <a:pt x="0" y="96012"/>
                  </a:lnTo>
                  <a:lnTo>
                    <a:pt x="6121" y="101993"/>
                  </a:lnTo>
                  <a:lnTo>
                    <a:pt x="12115" y="101993"/>
                  </a:lnTo>
                  <a:lnTo>
                    <a:pt x="19977" y="100876"/>
                  </a:lnTo>
                  <a:lnTo>
                    <a:pt x="25603" y="97497"/>
                  </a:lnTo>
                  <a:lnTo>
                    <a:pt x="28968" y="91884"/>
                  </a:lnTo>
                  <a:lnTo>
                    <a:pt x="30099" y="84023"/>
                  </a:lnTo>
                  <a:lnTo>
                    <a:pt x="30099" y="78041"/>
                  </a:lnTo>
                  <a:close/>
                </a:path>
                <a:path w="42545" h="102235">
                  <a:moveTo>
                    <a:pt x="42087" y="5981"/>
                  </a:moveTo>
                  <a:lnTo>
                    <a:pt x="36093" y="0"/>
                  </a:lnTo>
                  <a:lnTo>
                    <a:pt x="18110" y="0"/>
                  </a:lnTo>
                  <a:lnTo>
                    <a:pt x="12115" y="5981"/>
                  </a:lnTo>
                  <a:lnTo>
                    <a:pt x="12115" y="23952"/>
                  </a:lnTo>
                  <a:lnTo>
                    <a:pt x="18110" y="29946"/>
                  </a:lnTo>
                  <a:lnTo>
                    <a:pt x="24104" y="29946"/>
                  </a:lnTo>
                  <a:lnTo>
                    <a:pt x="31965" y="28816"/>
                  </a:lnTo>
                  <a:lnTo>
                    <a:pt x="37592" y="25450"/>
                  </a:lnTo>
                  <a:lnTo>
                    <a:pt x="40957" y="19837"/>
                  </a:lnTo>
                  <a:lnTo>
                    <a:pt x="42087" y="11976"/>
                  </a:lnTo>
                  <a:lnTo>
                    <a:pt x="42087" y="5981"/>
                  </a:lnTo>
                  <a:close/>
                </a:path>
              </a:pathLst>
            </a:custGeom>
            <a:solidFill>
              <a:srgbClr val="585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308886" y="159367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4096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4137"/>
                  </a:lnTo>
                  <a:lnTo>
                    <a:pt x="5994" y="30127"/>
                  </a:lnTo>
                  <a:lnTo>
                    <a:pt x="11988" y="30127"/>
                  </a:lnTo>
                  <a:lnTo>
                    <a:pt x="19925" y="29004"/>
                  </a:lnTo>
                  <a:lnTo>
                    <a:pt x="25580" y="25635"/>
                  </a:lnTo>
                  <a:lnTo>
                    <a:pt x="28965" y="20020"/>
                  </a:lnTo>
                  <a:lnTo>
                    <a:pt x="30091" y="12158"/>
                  </a:lnTo>
                  <a:lnTo>
                    <a:pt x="30091" y="5989"/>
                  </a:lnTo>
                  <a:close/>
                </a:path>
              </a:pathLst>
            </a:custGeom>
            <a:solidFill>
              <a:srgbClr val="665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302892" y="158768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4096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4137"/>
                  </a:lnTo>
                  <a:lnTo>
                    <a:pt x="5994" y="30127"/>
                  </a:lnTo>
                  <a:lnTo>
                    <a:pt x="11988" y="30127"/>
                  </a:lnTo>
                  <a:lnTo>
                    <a:pt x="19925" y="29001"/>
                  </a:lnTo>
                  <a:lnTo>
                    <a:pt x="25580" y="25612"/>
                  </a:lnTo>
                  <a:lnTo>
                    <a:pt x="28965" y="19944"/>
                  </a:lnTo>
                  <a:lnTo>
                    <a:pt x="30091" y="11979"/>
                  </a:lnTo>
                  <a:lnTo>
                    <a:pt x="30091" y="5989"/>
                  </a:lnTo>
                  <a:close/>
                </a:path>
              </a:pathLst>
            </a:custGeom>
            <a:solidFill>
              <a:srgbClr val="585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290903" y="158768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977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4137"/>
                  </a:lnTo>
                  <a:lnTo>
                    <a:pt x="5994" y="30127"/>
                  </a:lnTo>
                  <a:lnTo>
                    <a:pt x="11988" y="30127"/>
                  </a:lnTo>
                  <a:lnTo>
                    <a:pt x="19856" y="29001"/>
                  </a:lnTo>
                  <a:lnTo>
                    <a:pt x="25475" y="25612"/>
                  </a:lnTo>
                  <a:lnTo>
                    <a:pt x="28847" y="19944"/>
                  </a:lnTo>
                  <a:lnTo>
                    <a:pt x="29971" y="11979"/>
                  </a:lnTo>
                  <a:lnTo>
                    <a:pt x="29971" y="5989"/>
                  </a:lnTo>
                  <a:close/>
                </a:path>
              </a:pathLst>
            </a:custGeom>
            <a:solidFill>
              <a:srgbClr val="5858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278914" y="158768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977" y="0"/>
                  </a:moveTo>
                  <a:lnTo>
                    <a:pt x="5994" y="0"/>
                  </a:lnTo>
                  <a:lnTo>
                    <a:pt x="0" y="5989"/>
                  </a:lnTo>
                  <a:lnTo>
                    <a:pt x="0" y="24137"/>
                  </a:lnTo>
                  <a:lnTo>
                    <a:pt x="5994" y="30127"/>
                  </a:lnTo>
                  <a:lnTo>
                    <a:pt x="11988" y="30127"/>
                  </a:lnTo>
                  <a:lnTo>
                    <a:pt x="19856" y="29001"/>
                  </a:lnTo>
                  <a:lnTo>
                    <a:pt x="25475" y="25612"/>
                  </a:lnTo>
                  <a:lnTo>
                    <a:pt x="28847" y="19944"/>
                  </a:lnTo>
                  <a:lnTo>
                    <a:pt x="29971" y="11979"/>
                  </a:lnTo>
                  <a:lnTo>
                    <a:pt x="29971" y="5989"/>
                  </a:lnTo>
                  <a:close/>
                </a:path>
              </a:pathLst>
            </a:custGeom>
            <a:solidFill>
              <a:srgbClr val="6658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62000" y="1547217"/>
              <a:ext cx="2743901" cy="20582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5600311" y="3951845"/>
            <a:ext cx="381000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5" dirty="0">
                <a:latin typeface="Arial"/>
                <a:cs typeface="Arial"/>
              </a:rPr>
              <a:t>x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(meters)</a:t>
            </a:r>
            <a:endParaRPr sz="6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4004349" y="3987931"/>
            <a:ext cx="381000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5" dirty="0">
                <a:latin typeface="Arial"/>
                <a:cs typeface="Arial"/>
              </a:rPr>
              <a:t>z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(meters)</a:t>
            </a:r>
            <a:endParaRPr sz="6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3765647" y="2354608"/>
            <a:ext cx="113030" cy="380365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5" dirty="0">
                <a:latin typeface="Arial"/>
                <a:cs typeface="Arial"/>
              </a:rPr>
              <a:t>y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(meters)</a:t>
            </a:r>
            <a:endParaRPr sz="6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563451" y="1460748"/>
            <a:ext cx="1127125" cy="7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" spc="10" dirty="0">
                <a:latin typeface="Arial"/>
                <a:cs typeface="Arial"/>
              </a:rPr>
              <a:t>Pyramid with dynamic </a:t>
            </a:r>
            <a:r>
              <a:rPr sz="300" spc="5" dirty="0">
                <a:latin typeface="Arial"/>
                <a:cs typeface="Arial"/>
              </a:rPr>
              <a:t>programming and sub-pixel</a:t>
            </a:r>
            <a:r>
              <a:rPr sz="300" spc="80" dirty="0">
                <a:latin typeface="Arial"/>
                <a:cs typeface="Arial"/>
              </a:rPr>
              <a:t> </a:t>
            </a:r>
            <a:r>
              <a:rPr sz="300" spc="10" dirty="0">
                <a:latin typeface="Arial"/>
                <a:cs typeface="Arial"/>
              </a:rPr>
              <a:t>accuracy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3572831" y="1546916"/>
            <a:ext cx="93980" cy="2065655"/>
            <a:chOff x="3572831" y="1546916"/>
            <a:chExt cx="93980" cy="2065655"/>
          </a:xfrm>
        </p:grpSpPr>
        <p:sp>
          <p:nvSpPr>
            <p:cNvPr id="157" name="object 157"/>
            <p:cNvSpPr/>
            <p:nvPr/>
          </p:nvSpPr>
          <p:spPr>
            <a:xfrm>
              <a:off x="3572925" y="1547009"/>
              <a:ext cx="86983" cy="20616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573149" y="154723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5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661286" y="15488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573149" y="36084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5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661286" y="361007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59684" y="1547233"/>
              <a:ext cx="0" cy="2061845"/>
            </a:xfrm>
            <a:custGeom>
              <a:avLst/>
              <a:gdLst/>
              <a:ahLst/>
              <a:cxnLst/>
              <a:rect l="l" t="t" r="r" b="b"/>
              <a:pathLst>
                <a:path h="2061845">
                  <a:moveTo>
                    <a:pt x="0" y="206124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661286" y="15488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573149" y="1547233"/>
              <a:ext cx="0" cy="2061845"/>
            </a:xfrm>
            <a:custGeom>
              <a:avLst/>
              <a:gdLst/>
              <a:ahLst/>
              <a:cxnLst/>
              <a:rect l="l" t="t" r="r" b="b"/>
              <a:pathLst>
                <a:path h="2061845">
                  <a:moveTo>
                    <a:pt x="0" y="206124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574751" y="15488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573149" y="36084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5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61286" y="361007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59684" y="1547233"/>
              <a:ext cx="0" cy="2061845"/>
            </a:xfrm>
            <a:custGeom>
              <a:avLst/>
              <a:gdLst/>
              <a:ahLst/>
              <a:cxnLst/>
              <a:rect l="l" t="t" r="r" b="b"/>
              <a:pathLst>
                <a:path h="2061845">
                  <a:moveTo>
                    <a:pt x="0" y="206124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661286" y="15488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637289" y="360847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223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638891" y="361007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573149" y="3608478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3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594038" y="361007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4" name="object 174"/>
          <p:cNvSpPr txBox="1"/>
          <p:nvPr/>
        </p:nvSpPr>
        <p:spPr>
          <a:xfrm>
            <a:off x="3656691" y="3570107"/>
            <a:ext cx="48895" cy="7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" spc="15" dirty="0">
                <a:latin typeface="Arial"/>
                <a:cs typeface="Arial"/>
              </a:rPr>
              <a:t>0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3572831" y="2918955"/>
            <a:ext cx="87630" cy="4445"/>
            <a:chOff x="3572831" y="2918955"/>
            <a:chExt cx="87630" cy="4445"/>
          </a:xfrm>
        </p:grpSpPr>
        <p:sp>
          <p:nvSpPr>
            <p:cNvPr id="176" name="object 176"/>
            <p:cNvSpPr/>
            <p:nvPr/>
          </p:nvSpPr>
          <p:spPr>
            <a:xfrm>
              <a:off x="3637289" y="291927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223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638891" y="292087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573149" y="2919273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3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594038" y="292087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3656691" y="2880902"/>
            <a:ext cx="48895" cy="7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" spc="15" dirty="0">
                <a:latin typeface="Arial"/>
                <a:cs typeface="Arial"/>
              </a:rPr>
              <a:t>5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3572831" y="2232935"/>
            <a:ext cx="87630" cy="4445"/>
            <a:chOff x="3572831" y="2232935"/>
            <a:chExt cx="87630" cy="4445"/>
          </a:xfrm>
        </p:grpSpPr>
        <p:sp>
          <p:nvSpPr>
            <p:cNvPr id="182" name="object 182"/>
            <p:cNvSpPr/>
            <p:nvPr/>
          </p:nvSpPr>
          <p:spPr>
            <a:xfrm>
              <a:off x="3637289" y="223325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223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638891" y="223485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573149" y="2233253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3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594038" y="223485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3656691" y="2194883"/>
            <a:ext cx="70485" cy="7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" spc="5" dirty="0">
                <a:latin typeface="Arial"/>
                <a:cs typeface="Arial"/>
              </a:rPr>
              <a:t>10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3572831" y="1546916"/>
            <a:ext cx="87630" cy="4445"/>
            <a:chOff x="3572831" y="1546916"/>
            <a:chExt cx="87630" cy="4445"/>
          </a:xfrm>
        </p:grpSpPr>
        <p:sp>
          <p:nvSpPr>
            <p:cNvPr id="188" name="object 188"/>
            <p:cNvSpPr/>
            <p:nvPr/>
          </p:nvSpPr>
          <p:spPr>
            <a:xfrm>
              <a:off x="3637289" y="154723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223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638891" y="15488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573149" y="1547233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3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594038" y="15488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2" name="object 192"/>
          <p:cNvSpPr txBox="1"/>
          <p:nvPr/>
        </p:nvSpPr>
        <p:spPr>
          <a:xfrm>
            <a:off x="3656691" y="1508863"/>
            <a:ext cx="70485" cy="7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" spc="5" dirty="0">
                <a:latin typeface="Arial"/>
                <a:cs typeface="Arial"/>
              </a:rPr>
              <a:t>15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193" name="object 193"/>
          <p:cNvGrpSpPr/>
          <p:nvPr/>
        </p:nvGrpSpPr>
        <p:grpSpPr>
          <a:xfrm>
            <a:off x="3572925" y="1547009"/>
            <a:ext cx="92075" cy="2065020"/>
            <a:chOff x="3572925" y="1547009"/>
            <a:chExt cx="92075" cy="2065020"/>
          </a:xfrm>
        </p:grpSpPr>
        <p:sp>
          <p:nvSpPr>
            <p:cNvPr id="194" name="object 194"/>
            <p:cNvSpPr/>
            <p:nvPr/>
          </p:nvSpPr>
          <p:spPr>
            <a:xfrm>
              <a:off x="3573149" y="154723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5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661286" y="15488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73149" y="36084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5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661286" y="361007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659684" y="1547233"/>
              <a:ext cx="0" cy="2061845"/>
            </a:xfrm>
            <a:custGeom>
              <a:avLst/>
              <a:gdLst/>
              <a:ahLst/>
              <a:cxnLst/>
              <a:rect l="l" t="t" r="r" b="b"/>
              <a:pathLst>
                <a:path h="2061845">
                  <a:moveTo>
                    <a:pt x="0" y="206124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661286" y="15488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573149" y="1547233"/>
              <a:ext cx="0" cy="2061845"/>
            </a:xfrm>
            <a:custGeom>
              <a:avLst/>
              <a:gdLst/>
              <a:ahLst/>
              <a:cxnLst/>
              <a:rect l="l" t="t" r="r" b="b"/>
              <a:pathLst>
                <a:path h="2061845">
                  <a:moveTo>
                    <a:pt x="0" y="206124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74751" y="15488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03" y="0"/>
                  </a:lnTo>
                </a:path>
              </a:pathLst>
            </a:custGeom>
            <a:ln w="3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2" name="object 202"/>
          <p:cNvSpPr/>
          <p:nvPr/>
        </p:nvSpPr>
        <p:spPr>
          <a:xfrm>
            <a:off x="5977128" y="3534154"/>
            <a:ext cx="5125212" cy="3244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1026731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pc="5" dirty="0">
                <a:solidFill>
                  <a:schemeClr val="accent1">
                    <a:lumMod val="75000"/>
                  </a:schemeClr>
                </a:solidFill>
              </a:rPr>
              <a:t>Yeni Uygulamalar </a:t>
            </a:r>
            <a:r>
              <a:rPr lang="tr-TR" altLang="tr-T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Kamera Kalibratörü ve Stereo Kamera Kalibratörü </a:t>
            </a:r>
            <a:endParaRPr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055" y="1624329"/>
            <a:ext cx="4443095" cy="42575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299"/>
              </a:lnSpc>
              <a:spcBef>
                <a:spcPts val="10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Kamera içsel ve dışsal parametrelerini tahmin eden basitleştirilmiş iş akışı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>
              <a:lnSpc>
                <a:spcPct val="100299"/>
              </a:lnSpc>
              <a:spcBef>
                <a:spcPts val="10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5" dirty="0">
                <a:latin typeface="Arial"/>
                <a:cs typeface="Arial"/>
              </a:rPr>
              <a:t> </a:t>
            </a:r>
            <a:endParaRPr sz="3500" dirty="0">
              <a:latin typeface="Arial"/>
              <a:cs typeface="Arial"/>
            </a:endParaRPr>
          </a:p>
          <a:p>
            <a:pPr marL="355600" marR="322580" indent="-342900">
              <a:spcBef>
                <a:spcPts val="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Mercek bozulmasının etkilerini görüntüden kaldırır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25586"/>
              </a:buClr>
              <a:buFont typeface="Wingdings"/>
              <a:buChar char=""/>
            </a:pPr>
            <a:endParaRPr sz="3500" dirty="0">
              <a:latin typeface="Arial"/>
              <a:cs typeface="Arial"/>
            </a:endParaRPr>
          </a:p>
          <a:p>
            <a:pPr marL="355600" marR="1037590" indent="-342900"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Dama tahtası modellerini otomatik olarak algılar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1037590" indent="-342900">
              <a:lnSpc>
                <a:spcPct val="100000"/>
              </a:lnSpc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80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00946" y="1594203"/>
            <a:ext cx="6002020" cy="4401185"/>
            <a:chOff x="5900946" y="1594203"/>
            <a:chExt cx="6002020" cy="4401185"/>
          </a:xfrm>
        </p:grpSpPr>
        <p:sp>
          <p:nvSpPr>
            <p:cNvPr id="5" name="object 5"/>
            <p:cNvSpPr/>
            <p:nvPr/>
          </p:nvSpPr>
          <p:spPr>
            <a:xfrm>
              <a:off x="5900946" y="1594203"/>
              <a:ext cx="6001475" cy="44011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9424" y="1752600"/>
              <a:ext cx="5486400" cy="388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7395F69-BAF9-4AE3-8382-1947DFD27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020714E-28DB-4A8D-BD56-D3D120C23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78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106239C-CFCB-4EFF-B166-289D59D0F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102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9A5D9E7-5C55-43B5-A96A-E3B5A5179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626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BF792B1-96B2-4C2F-906C-FBF4FCC31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150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824B8CB-D207-4608-B397-97EA1960B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7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BA4A222E-0B73-4258-ACFC-CAE13EE6F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198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2089" y="2041017"/>
            <a:ext cx="92773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tr-TR" sz="1400" spc="-5" dirty="0">
                <a:latin typeface="Arial"/>
                <a:cs typeface="Arial"/>
              </a:rPr>
              <a:t>Bilgisayar Zekası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2689" y="1029970"/>
            <a:ext cx="1360170" cy="763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14B84"/>
                </a:solidFill>
                <a:latin typeface="Arial"/>
                <a:cs typeface="Arial"/>
              </a:rPr>
              <a:t>Simulink™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lang="tr-TR" sz="1400" dirty="0">
                <a:latin typeface="Arial"/>
                <a:cs typeface="Arial"/>
              </a:rPr>
              <a:t>Robotik Görüş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2120" y="3150488"/>
            <a:ext cx="8911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tr-TR" sz="1400" spc="-10" dirty="0">
                <a:latin typeface="Arial"/>
                <a:cs typeface="Arial"/>
              </a:rPr>
              <a:t>Bilişsel Görüş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2620" y="4333113"/>
            <a:ext cx="7404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1400" dirty="0">
                <a:latin typeface="Arial"/>
                <a:cs typeface="Arial"/>
              </a:rPr>
              <a:t>İstatistik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3594" y="4748860"/>
            <a:ext cx="8083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1400" dirty="0">
                <a:latin typeface="Arial"/>
                <a:cs typeface="Arial"/>
              </a:rPr>
              <a:t>Geometri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1047" y="5839764"/>
            <a:ext cx="13176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1400" spc="-5" dirty="0">
                <a:latin typeface="Arial"/>
                <a:cs typeface="Arial"/>
              </a:rPr>
              <a:t>Biyolojik Görüş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9631" y="3600958"/>
            <a:ext cx="5321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1400" dirty="0">
                <a:latin typeface="Arial"/>
                <a:cs typeface="Arial"/>
              </a:rPr>
              <a:t>Optik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91118" y="4999735"/>
            <a:ext cx="101097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tr-TR" sz="1400" dirty="0">
                <a:latin typeface="Arial"/>
                <a:cs typeface="Arial"/>
              </a:rPr>
              <a:t>Akıllı Kameralar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8435" y="1958339"/>
            <a:ext cx="5626608" cy="3043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5249926" y="3391280"/>
            <a:ext cx="111963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370" marR="5080" indent="-154305">
              <a:lnSpc>
                <a:spcPct val="100000"/>
              </a:lnSpc>
              <a:spcBef>
                <a:spcPts val="105"/>
              </a:spcBef>
            </a:pPr>
            <a:r>
              <a:rPr lang="tr-TR" sz="1400" b="1" spc="-10" dirty="0">
                <a:latin typeface="Arial"/>
                <a:cs typeface="Arial"/>
              </a:rPr>
              <a:t>Bilgisayarla Görme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69558" y="3391280"/>
            <a:ext cx="93523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  <a:spcBef>
                <a:spcPts val="105"/>
              </a:spcBef>
            </a:pPr>
            <a:r>
              <a:rPr lang="tr-TR" sz="1400" b="1" spc="15" dirty="0">
                <a:latin typeface="Arial"/>
                <a:cs typeface="Arial"/>
              </a:rPr>
              <a:t>Makineyle Görme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7794" y="4189602"/>
            <a:ext cx="98679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250">
              <a:lnSpc>
                <a:spcPct val="100000"/>
              </a:lnSpc>
              <a:spcBef>
                <a:spcPts val="100"/>
              </a:spcBef>
            </a:pPr>
            <a:r>
              <a:rPr lang="tr-TR" sz="1400" b="1" dirty="0">
                <a:latin typeface="Arial"/>
                <a:cs typeface="Arial"/>
              </a:rPr>
              <a:t>Resim </a:t>
            </a:r>
          </a:p>
          <a:p>
            <a:pPr marL="12700" marR="5080" indent="222250">
              <a:lnSpc>
                <a:spcPct val="100000"/>
              </a:lnSpc>
              <a:spcBef>
                <a:spcPts val="100"/>
              </a:spcBef>
            </a:pPr>
            <a:r>
              <a:rPr lang="tr-TR" sz="1400" b="1" dirty="0">
                <a:latin typeface="Arial"/>
                <a:cs typeface="Arial"/>
              </a:rPr>
              <a:t>İşleme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98008" y="5161788"/>
            <a:ext cx="1859280" cy="568960"/>
            <a:chOff x="5398008" y="5161788"/>
            <a:chExt cx="1859280" cy="568960"/>
          </a:xfrm>
        </p:grpSpPr>
        <p:sp>
          <p:nvSpPr>
            <p:cNvPr id="15" name="object 15"/>
            <p:cNvSpPr/>
            <p:nvPr/>
          </p:nvSpPr>
          <p:spPr>
            <a:xfrm>
              <a:off x="5415534" y="5174742"/>
              <a:ext cx="1828800" cy="541020"/>
            </a:xfrm>
            <a:custGeom>
              <a:avLst/>
              <a:gdLst/>
              <a:ahLst/>
              <a:cxnLst/>
              <a:rect l="l" t="t" r="r" b="b"/>
              <a:pathLst>
                <a:path w="1828800" h="541020">
                  <a:moveTo>
                    <a:pt x="0" y="90169"/>
                  </a:moveTo>
                  <a:lnTo>
                    <a:pt x="7088" y="55078"/>
                  </a:lnTo>
                  <a:lnTo>
                    <a:pt x="26416" y="26415"/>
                  </a:lnTo>
                  <a:lnTo>
                    <a:pt x="55078" y="7088"/>
                  </a:lnTo>
                  <a:lnTo>
                    <a:pt x="90169" y="0"/>
                  </a:lnTo>
                  <a:lnTo>
                    <a:pt x="1738630" y="0"/>
                  </a:lnTo>
                  <a:lnTo>
                    <a:pt x="1773721" y="7088"/>
                  </a:lnTo>
                  <a:lnTo>
                    <a:pt x="1802383" y="26415"/>
                  </a:lnTo>
                  <a:lnTo>
                    <a:pt x="1821711" y="55078"/>
                  </a:lnTo>
                  <a:lnTo>
                    <a:pt x="1828799" y="90169"/>
                  </a:lnTo>
                  <a:lnTo>
                    <a:pt x="1828799" y="450849"/>
                  </a:lnTo>
                  <a:lnTo>
                    <a:pt x="1821711" y="485947"/>
                  </a:lnTo>
                  <a:lnTo>
                    <a:pt x="1802383" y="514608"/>
                  </a:lnTo>
                  <a:lnTo>
                    <a:pt x="1773721" y="533933"/>
                  </a:lnTo>
                  <a:lnTo>
                    <a:pt x="1738630" y="541019"/>
                  </a:lnTo>
                  <a:lnTo>
                    <a:pt x="90169" y="541019"/>
                  </a:lnTo>
                  <a:lnTo>
                    <a:pt x="55078" y="533933"/>
                  </a:lnTo>
                  <a:lnTo>
                    <a:pt x="26415" y="514608"/>
                  </a:lnTo>
                  <a:lnTo>
                    <a:pt x="7088" y="485947"/>
                  </a:lnTo>
                  <a:lnTo>
                    <a:pt x="0" y="450849"/>
                  </a:lnTo>
                  <a:lnTo>
                    <a:pt x="0" y="9016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10962" y="5177790"/>
              <a:ext cx="1828800" cy="539750"/>
            </a:xfrm>
            <a:custGeom>
              <a:avLst/>
              <a:gdLst/>
              <a:ahLst/>
              <a:cxnLst/>
              <a:rect l="l" t="t" r="r" b="b"/>
              <a:pathLst>
                <a:path w="1828800" h="539750">
                  <a:moveTo>
                    <a:pt x="1738884" y="0"/>
                  </a:moveTo>
                  <a:lnTo>
                    <a:pt x="89915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5" y="539496"/>
                  </a:lnTo>
                  <a:lnTo>
                    <a:pt x="1738884" y="539496"/>
                  </a:lnTo>
                  <a:lnTo>
                    <a:pt x="1773882" y="532429"/>
                  </a:lnTo>
                  <a:lnTo>
                    <a:pt x="1802463" y="513159"/>
                  </a:lnTo>
                  <a:lnTo>
                    <a:pt x="1821733" y="484578"/>
                  </a:lnTo>
                  <a:lnTo>
                    <a:pt x="1828799" y="449580"/>
                  </a:lnTo>
                  <a:lnTo>
                    <a:pt x="1828799" y="89916"/>
                  </a:lnTo>
                  <a:lnTo>
                    <a:pt x="1821733" y="54917"/>
                  </a:lnTo>
                  <a:lnTo>
                    <a:pt x="1802463" y="26336"/>
                  </a:lnTo>
                  <a:lnTo>
                    <a:pt x="1773882" y="7066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10962" y="5177790"/>
              <a:ext cx="1828800" cy="539750"/>
            </a:xfrm>
            <a:custGeom>
              <a:avLst/>
              <a:gdLst/>
              <a:ahLst/>
              <a:cxnLst/>
              <a:rect l="l" t="t" r="r" b="b"/>
              <a:pathLst>
                <a:path w="1828800" h="539750">
                  <a:moveTo>
                    <a:pt x="0" y="89916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738884" y="0"/>
                  </a:lnTo>
                  <a:lnTo>
                    <a:pt x="1773882" y="7066"/>
                  </a:lnTo>
                  <a:lnTo>
                    <a:pt x="1802463" y="26336"/>
                  </a:lnTo>
                  <a:lnTo>
                    <a:pt x="1821733" y="54917"/>
                  </a:lnTo>
                  <a:lnTo>
                    <a:pt x="1828799" y="89916"/>
                  </a:lnTo>
                  <a:lnTo>
                    <a:pt x="1828799" y="449580"/>
                  </a:lnTo>
                  <a:lnTo>
                    <a:pt x="1821733" y="484578"/>
                  </a:lnTo>
                  <a:lnTo>
                    <a:pt x="1802463" y="513159"/>
                  </a:lnTo>
                  <a:lnTo>
                    <a:pt x="1773882" y="532429"/>
                  </a:lnTo>
                  <a:lnTo>
                    <a:pt x="1738884" y="539496"/>
                  </a:lnTo>
                  <a:lnTo>
                    <a:pt x="89915" y="539496"/>
                  </a:lnTo>
                  <a:lnTo>
                    <a:pt x="54917" y="532429"/>
                  </a:lnTo>
                  <a:lnTo>
                    <a:pt x="26336" y="513159"/>
                  </a:lnTo>
                  <a:lnTo>
                    <a:pt x="7066" y="484578"/>
                  </a:lnTo>
                  <a:lnTo>
                    <a:pt x="0" y="449580"/>
                  </a:lnTo>
                  <a:lnTo>
                    <a:pt x="0" y="8991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62468" y="3577208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1800" b="1" spc="-5" dirty="0">
                <a:latin typeface="Arial"/>
                <a:cs typeface="Arial"/>
              </a:rPr>
              <a:t>Fizik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19" name="object 19"/>
          <p:cNvSpPr txBox="1"/>
          <p:nvPr/>
        </p:nvSpPr>
        <p:spPr>
          <a:xfrm>
            <a:off x="7317739" y="4561789"/>
            <a:ext cx="190245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1100" b="1" spc="-5" dirty="0">
                <a:latin typeface="Arial"/>
                <a:cs typeface="Arial"/>
              </a:rPr>
              <a:t>Resimleştirme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75172" y="5292090"/>
            <a:ext cx="149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1800" b="1" spc="-5" dirty="0">
                <a:latin typeface="Arial"/>
                <a:cs typeface="Arial"/>
              </a:rPr>
              <a:t>NeroBiyoloji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05225" y="4480052"/>
            <a:ext cx="140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1800" b="1" spc="-5" dirty="0">
                <a:latin typeface="Arial"/>
                <a:cs typeface="Arial"/>
              </a:rPr>
              <a:t>Matematik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47998" y="3411982"/>
            <a:ext cx="133921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lang="tr-TR" sz="1800" b="1" spc="-5" dirty="0">
                <a:latin typeface="Arial"/>
                <a:cs typeface="Arial"/>
              </a:rPr>
              <a:t>Makine Öğrenmesi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3841" y="2000758"/>
            <a:ext cx="100456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00"/>
              </a:spcBef>
            </a:pPr>
            <a:r>
              <a:rPr lang="tr-TR" sz="1800" b="1" spc="-5" dirty="0">
                <a:latin typeface="Arial"/>
                <a:cs typeface="Arial"/>
              </a:rPr>
              <a:t>Robot Kontrolü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5225" y="2504059"/>
            <a:ext cx="15185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5260">
              <a:lnSpc>
                <a:spcPct val="100000"/>
              </a:lnSpc>
              <a:spcBef>
                <a:spcPts val="100"/>
              </a:spcBef>
            </a:pPr>
            <a:r>
              <a:rPr lang="tr-TR" sz="1800" b="1" spc="-10" dirty="0">
                <a:latin typeface="Arial"/>
                <a:cs typeface="Arial"/>
              </a:rPr>
              <a:t>Yapay Zeka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32446" y="2659507"/>
            <a:ext cx="190246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1700" b="1" dirty="0">
                <a:latin typeface="Arial"/>
                <a:cs typeface="Arial"/>
              </a:rPr>
              <a:t>Sinyal İşleme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22777" y="4967858"/>
            <a:ext cx="1848867" cy="94384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940"/>
              </a:spcBef>
            </a:pPr>
            <a:r>
              <a:rPr lang="tr-TR" sz="1400" dirty="0">
                <a:latin typeface="Arial"/>
                <a:cs typeface="Arial"/>
              </a:rPr>
              <a:t>Optimizasyon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Optimization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30" dirty="0">
                <a:solidFill>
                  <a:srgbClr val="014B84"/>
                </a:solidFill>
                <a:latin typeface="Arial"/>
                <a:cs typeface="Arial"/>
              </a:rPr>
              <a:t>Toolbox™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61706" y="1247648"/>
            <a:ext cx="2786889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9314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Control</a:t>
            </a:r>
            <a:r>
              <a:rPr sz="1600" spc="-65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System  </a:t>
            </a:r>
            <a:r>
              <a:rPr sz="1600" spc="-30" dirty="0">
                <a:solidFill>
                  <a:srgbClr val="014B84"/>
                </a:solidFill>
                <a:latin typeface="Arial"/>
                <a:cs typeface="Arial"/>
              </a:rPr>
              <a:t>Toolbox™</a:t>
            </a:r>
            <a:endParaRPr lang="tr-TR" sz="1600" spc="-30" dirty="0">
              <a:solidFill>
                <a:srgbClr val="014B84"/>
              </a:solidFill>
              <a:latin typeface="Arial"/>
              <a:cs typeface="Arial"/>
            </a:endParaRPr>
          </a:p>
          <a:p>
            <a:pPr marL="12700" marR="993140">
              <a:lnSpc>
                <a:spcPct val="100000"/>
              </a:lnSpc>
              <a:spcBef>
                <a:spcPts val="95"/>
              </a:spcBef>
            </a:pPr>
            <a:r>
              <a:rPr lang="tr-TR" dirty="0"/>
              <a:t>Çok değişkenli SP Doğrusal olmayan SP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0661" y="2525648"/>
            <a:ext cx="16586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tr-TR" sz="1600" spc="-5" dirty="0">
                <a:solidFill>
                  <a:srgbClr val="014B84"/>
                </a:solidFill>
                <a:latin typeface="Arial"/>
                <a:cs typeface="Arial"/>
              </a:rPr>
              <a:t>Computer </a:t>
            </a:r>
            <a:r>
              <a:rPr lang="tr-TR" sz="1600" spc="-10" dirty="0">
                <a:solidFill>
                  <a:srgbClr val="014B84"/>
                </a:solidFill>
                <a:latin typeface="Arial"/>
                <a:cs typeface="Arial"/>
              </a:rPr>
              <a:t>Vision  </a:t>
            </a:r>
            <a:r>
              <a:rPr lang="tr-TR" sz="1600" spc="-5" dirty="0">
                <a:solidFill>
                  <a:srgbClr val="014B84"/>
                </a:solidFill>
                <a:latin typeface="Arial"/>
                <a:cs typeface="Arial"/>
              </a:rPr>
              <a:t>System</a:t>
            </a:r>
            <a:r>
              <a:rPr lang="tr-TR" sz="1600" spc="-85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014B84"/>
                </a:solidFill>
                <a:latin typeface="Arial"/>
                <a:cs typeface="Arial"/>
              </a:rPr>
              <a:t>Toolbox™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45539" y="1518615"/>
            <a:ext cx="2378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spc="-10" dirty="0">
                <a:solidFill>
                  <a:srgbClr val="014B84"/>
                </a:solidFill>
                <a:latin typeface="Arial"/>
                <a:cs typeface="Arial"/>
              </a:rPr>
              <a:t>Neural Network</a:t>
            </a:r>
            <a:r>
              <a:rPr lang="tr-TR" sz="1600" spc="-30" dirty="0">
                <a:solidFill>
                  <a:srgbClr val="014B84"/>
                </a:solidFill>
                <a:latin typeface="Arial"/>
                <a:cs typeface="Arial"/>
              </a:rPr>
              <a:t> Toolbox™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54361" y="2402586"/>
            <a:ext cx="1649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Signal</a:t>
            </a:r>
            <a:r>
              <a:rPr sz="1600" spc="-65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Processing  </a:t>
            </a:r>
            <a:r>
              <a:rPr sz="1600" spc="-30" dirty="0">
                <a:solidFill>
                  <a:srgbClr val="014B84"/>
                </a:solidFill>
                <a:latin typeface="Arial"/>
                <a:cs typeface="Arial"/>
              </a:rPr>
              <a:t>Toolbox™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34473" y="3464712"/>
            <a:ext cx="1551305" cy="75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000"/>
              </a:lnSpc>
              <a:spcBef>
                <a:spcPts val="100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SimScape™  S</a:t>
            </a:r>
            <a:r>
              <a:rPr sz="1600" dirty="0">
                <a:solidFill>
                  <a:srgbClr val="014B84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mMechan</a:t>
            </a:r>
            <a:r>
              <a:rPr sz="1600" dirty="0">
                <a:solidFill>
                  <a:srgbClr val="014B84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c</a:t>
            </a:r>
            <a:r>
              <a:rPr sz="1600" spc="5" dirty="0">
                <a:solidFill>
                  <a:srgbClr val="014B84"/>
                </a:solidFill>
                <a:latin typeface="Arial"/>
                <a:cs typeface="Arial"/>
              </a:rPr>
              <a:t>s</a:t>
            </a: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™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70011" y="5924194"/>
            <a:ext cx="1652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Image</a:t>
            </a:r>
            <a:r>
              <a:rPr sz="1600" spc="-40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Processing  </a:t>
            </a:r>
            <a:r>
              <a:rPr sz="1600" spc="-30" dirty="0">
                <a:solidFill>
                  <a:srgbClr val="014B84"/>
                </a:solidFill>
                <a:latin typeface="Arial"/>
                <a:cs typeface="Arial"/>
              </a:rPr>
              <a:t>Toolbox™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97144" y="6266179"/>
            <a:ext cx="1243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SimBiology™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57802" y="1368933"/>
            <a:ext cx="10064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Embedded  </a:t>
            </a:r>
            <a:r>
              <a:rPr sz="1600" spc="-10" dirty="0">
                <a:solidFill>
                  <a:srgbClr val="014B84"/>
                </a:solidFill>
                <a:latin typeface="Arial"/>
                <a:cs typeface="Arial"/>
              </a:rPr>
              <a:t>Coder™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21739" y="5011928"/>
            <a:ext cx="12788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4B84"/>
                </a:solidFill>
                <a:latin typeface="Arial"/>
                <a:cs typeface="Arial"/>
              </a:rPr>
              <a:t>M</a:t>
            </a:r>
            <a:r>
              <a:rPr sz="2000" spc="-150" dirty="0">
                <a:solidFill>
                  <a:srgbClr val="014B84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14B84"/>
                </a:solidFill>
                <a:latin typeface="Arial"/>
                <a:cs typeface="Arial"/>
              </a:rPr>
              <a:t>TLA</a:t>
            </a:r>
            <a:r>
              <a:rPr sz="2000" spc="-10" dirty="0">
                <a:solidFill>
                  <a:srgbClr val="014B84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14B84"/>
                </a:solidFill>
                <a:latin typeface="Arial"/>
                <a:cs typeface="Arial"/>
              </a:rPr>
              <a:t>™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1024" y="4334636"/>
            <a:ext cx="1791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Statistics</a:t>
            </a:r>
            <a:r>
              <a:rPr sz="1600" spc="-85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014B84"/>
                </a:solidFill>
                <a:latin typeface="Arial"/>
                <a:cs typeface="Arial"/>
              </a:rPr>
              <a:t>Toolbox™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652761" y="1616455"/>
            <a:ext cx="11696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DSP</a:t>
            </a:r>
            <a:r>
              <a:rPr sz="1600" spc="-120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System  </a:t>
            </a:r>
            <a:r>
              <a:rPr sz="1600" spc="-30" dirty="0">
                <a:solidFill>
                  <a:srgbClr val="014B84"/>
                </a:solidFill>
                <a:latin typeface="Arial"/>
                <a:cs typeface="Arial"/>
              </a:rPr>
              <a:t>Toolbox™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74302" y="5014340"/>
            <a:ext cx="16205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Image</a:t>
            </a:r>
            <a:r>
              <a:rPr sz="1600" spc="-114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14B84"/>
                </a:solidFill>
                <a:latin typeface="Arial"/>
                <a:cs typeface="Arial"/>
              </a:rPr>
              <a:t>Acquisition  </a:t>
            </a:r>
            <a:r>
              <a:rPr sz="1600" spc="-30" dirty="0">
                <a:solidFill>
                  <a:srgbClr val="014B84"/>
                </a:solidFill>
                <a:latin typeface="Arial"/>
                <a:cs typeface="Arial"/>
              </a:rPr>
              <a:t>Toolbox™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688340" y="481329"/>
            <a:ext cx="5568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Bilgisayarla Görme Ekosistemi</a:t>
            </a:r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68388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lang="tr-TR" dirty="0"/>
              <a:t>Matlabta Nokta Bulutu İşleme</a:t>
            </a:r>
            <a:endParaRPr dirty="0">
              <a:solidFill>
                <a:srgbClr val="94B3D6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194" y="1654556"/>
            <a:ext cx="57264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Computer </a:t>
            </a:r>
            <a:r>
              <a:rPr sz="2000" spc="-10" dirty="0">
                <a:latin typeface="Arial"/>
                <a:cs typeface="Arial"/>
              </a:rPr>
              <a:t>Vision </a:t>
            </a:r>
            <a:r>
              <a:rPr sz="2000" dirty="0">
                <a:latin typeface="Arial"/>
                <a:cs typeface="Arial"/>
              </a:rPr>
              <a:t>System </a:t>
            </a:r>
            <a:r>
              <a:rPr sz="2000" spc="-30" dirty="0">
                <a:latin typeface="Arial"/>
                <a:cs typeface="Arial"/>
              </a:rPr>
              <a:t>Toolbox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(R2014b/15a)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194" y="5444134"/>
            <a:ext cx="7315834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Temel Matlab'da Hesaplamalı Geometri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tr-TR" altLang="tr-T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25586"/>
              </a:buClr>
              <a:buFont typeface="Wingdings"/>
              <a:buChar char=""/>
            </a:pPr>
            <a:endParaRPr sz="29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000" dirty="0">
                <a:latin typeface="Arial"/>
                <a:cs typeface="Arial"/>
              </a:rPr>
              <a:t>Nakliye Örneği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3-D Point Cloud Registration and</a:t>
            </a:r>
            <a:r>
              <a:rPr sz="2000" u="heavy" spc="-1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Stitching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25941"/>
              </p:ext>
            </p:extLst>
          </p:nvPr>
        </p:nvGraphicFramePr>
        <p:xfrm>
          <a:off x="2417191" y="1982470"/>
          <a:ext cx="6781800" cy="29987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pointCloud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Üç boyutlu bir nokta bulutu saklamak için nesne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pcdenoise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boyutlu nokta buluttan gelen gürültüyü giderin</a:t>
                      </a: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pcdownsample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 örnek, 3 boyutlu bir nokta bulutu</a:t>
                      </a: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pcmerge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İki 3B nokta bulutunu birleştir</a:t>
                      </a: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51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pcregrigd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ICP algoritmasıyla iki nokta bulutu kaydedin</a:t>
                      </a: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pctransform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Sert bir 3-B nokta bulutu dönüştürün</a:t>
                      </a: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showPointCloud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3B nokta bulutu arsa</a:t>
                      </a: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Pcread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PLY dosyasından 3 boyutlu bir nokta bulutu okuyun</a:t>
                      </a: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Pcwrite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PLY dosyasına 3 boyutlu bir nokta bulutu yaz</a:t>
                      </a: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5" dirty="0">
                          <a:latin typeface="Arial"/>
                          <a:cs typeface="Arial"/>
                        </a:rPr>
                        <a:t>alignColorToDepth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Kinect renkli görüntüsünü derinlik görüntüsüne hizalayın</a:t>
                      </a: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depthToPointCloud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Kinect derinlik görüntüsünü 3 boyutlu bir nokta bulutuna dönüştür</a:t>
                      </a: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9198991" y="1658073"/>
            <a:ext cx="2917190" cy="2883535"/>
            <a:chOff x="8167116" y="3450335"/>
            <a:chExt cx="2917190" cy="2883535"/>
          </a:xfrm>
        </p:grpSpPr>
        <p:sp>
          <p:nvSpPr>
            <p:cNvPr id="7" name="object 7"/>
            <p:cNvSpPr/>
            <p:nvPr/>
          </p:nvSpPr>
          <p:spPr>
            <a:xfrm>
              <a:off x="8167116" y="3450335"/>
              <a:ext cx="2916935" cy="2883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62188" y="3645407"/>
              <a:ext cx="2328672" cy="22951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789409" y="6582367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125586"/>
                </a:solidFill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826DE55-2D27-4EF5-8342-FB94CEDB6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19024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Gündem</a:t>
            </a:r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12558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14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200" b="1" i="0" u="none" strike="noStrike" kern="1200" cap="none" spc="-5" normalizeH="0" baseline="0" noProof="0" dirty="0">
              <a:ln>
                <a:noFill/>
              </a:ln>
              <a:solidFill>
                <a:srgbClr val="12558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34" name="object 3">
            <a:extLst>
              <a:ext uri="{FF2B5EF4-FFF2-40B4-BE49-F238E27FC236}">
                <a16:creationId xmlns:a16="http://schemas.microsoft.com/office/drawing/2014/main" id="{B2C4FE56-F46F-42DD-9590-5072E9486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21280"/>
              </p:ext>
            </p:extLst>
          </p:nvPr>
        </p:nvGraphicFramePr>
        <p:xfrm>
          <a:off x="688340" y="1002939"/>
          <a:ext cx="10756900" cy="567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Giriş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Özellik Algılama, Ayırma ve Eşleştirme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Görüntü edinme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>
                        <a:lnSpc>
                          <a:spcPct val="100000"/>
                        </a:lnSpc>
                        <a:buNone/>
                        <a:tabLst>
                          <a:tab pos="378460" algn="l"/>
                          <a:tab pos="379095" algn="l"/>
                        </a:tabLst>
                      </a:pPr>
                      <a:br>
                        <a:rPr lang="tr-TR" sz="2400" dirty="0"/>
                      </a:br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Nesne Algılama ve İzleme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dirty="0"/>
                        <a:t>Gelişmiş Segment Analizini Keşfedin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1440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3 Boyutlu Görüş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Görüntü kaydı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Gömülü Uygulamalar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327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40728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pc="5" dirty="0"/>
              <a:t>Gömülü Uygulamalar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pc="-5" dirty="0"/>
              <a:t>40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055" y="1624329"/>
            <a:ext cx="4968240" cy="11330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9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60'tan fazla Görüntü İşleme işlevi kod oluşturmayı destekler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>
              <a:lnSpc>
                <a:spcPct val="100499"/>
              </a:lnSpc>
              <a:spcBef>
                <a:spcPts val="9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055" y="2871342"/>
            <a:ext cx="5064125" cy="2649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400"/>
              </a:lnSpc>
              <a:spcBef>
                <a:spcPts val="10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Çoğu Computer Vision işlevi kod oluşturmayı destekler</a:t>
            </a:r>
          </a:p>
          <a:p>
            <a:pPr marL="355600" marR="5080" indent="-342900">
              <a:lnSpc>
                <a:spcPct val="100400"/>
              </a:lnSpc>
              <a:spcBef>
                <a:spcPts val="10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endParaRPr lang="tr-TR" altLang="tr-TR" sz="2400" dirty="0">
              <a:solidFill>
                <a:srgbClr val="222222"/>
              </a:solidFill>
              <a:latin typeface="inherit"/>
              <a:cs typeface="Arial" panose="020B0604020202020204" pitchFamily="34" charset="0"/>
            </a:endParaRPr>
          </a:p>
          <a:p>
            <a:pPr marL="355600" marR="5080" indent="-342900">
              <a:lnSpc>
                <a:spcPct val="100400"/>
              </a:lnSpc>
              <a:spcBef>
                <a:spcPts val="10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altLang="tr-TR" sz="2400" dirty="0">
                <a:solidFill>
                  <a:srgbClr val="222222"/>
                </a:solidFill>
                <a:latin typeface="inherit"/>
                <a:cs typeface="Arial" panose="020B0604020202020204" pitchFamily="34" charset="0"/>
              </a:rPr>
              <a:t>Birçok özellik platformdan bağımsız kod üretir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>
              <a:lnSpc>
                <a:spcPct val="100400"/>
              </a:lnSpc>
              <a:spcBef>
                <a:spcPts val="10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>
              <a:lnSpc>
                <a:spcPct val="100400"/>
              </a:lnSpc>
              <a:spcBef>
                <a:spcPts val="10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6775" y="1574952"/>
            <a:ext cx="1503045" cy="264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3420">
              <a:lnSpc>
                <a:spcPct val="120000"/>
              </a:lnSpc>
              <a:spcBef>
                <a:spcPts val="100"/>
              </a:spcBef>
            </a:pPr>
            <a:r>
              <a:rPr sz="1300" spc="-10" dirty="0">
                <a:latin typeface="Courier New"/>
                <a:cs typeface="Courier New"/>
              </a:rPr>
              <a:t>bwdist  b</a:t>
            </a:r>
            <a:r>
              <a:rPr sz="1300" spc="-5" dirty="0">
                <a:latin typeface="Courier New"/>
                <a:cs typeface="Courier New"/>
              </a:rPr>
              <a:t>w</a:t>
            </a:r>
            <a:r>
              <a:rPr sz="1300" spc="-15" dirty="0">
                <a:latin typeface="Courier New"/>
                <a:cs typeface="Courier New"/>
              </a:rPr>
              <a:t>l</a:t>
            </a:r>
            <a:r>
              <a:rPr sz="1300" spc="-10" dirty="0">
                <a:latin typeface="Courier New"/>
                <a:cs typeface="Courier New"/>
              </a:rPr>
              <a:t>o</a:t>
            </a:r>
            <a:r>
              <a:rPr sz="1300" spc="-15" dirty="0">
                <a:latin typeface="Courier New"/>
                <a:cs typeface="Courier New"/>
              </a:rPr>
              <a:t>o</a:t>
            </a:r>
            <a:r>
              <a:rPr sz="1300" spc="-10" dirty="0">
                <a:latin typeface="Courier New"/>
                <a:cs typeface="Courier New"/>
              </a:rPr>
              <a:t>k</a:t>
            </a:r>
            <a:r>
              <a:rPr sz="1300" spc="-5" dirty="0">
                <a:latin typeface="Courier New"/>
                <a:cs typeface="Courier New"/>
              </a:rPr>
              <a:t>up  </a:t>
            </a:r>
            <a:r>
              <a:rPr sz="1300" spc="-10" dirty="0">
                <a:latin typeface="Courier New"/>
                <a:cs typeface="Courier New"/>
              </a:rPr>
              <a:t>bwmorph  bwpack  b</a:t>
            </a:r>
            <a:r>
              <a:rPr sz="1300" spc="-5" dirty="0">
                <a:latin typeface="Courier New"/>
                <a:cs typeface="Courier New"/>
              </a:rPr>
              <a:t>w</a:t>
            </a:r>
            <a:r>
              <a:rPr sz="1300" spc="-15" dirty="0">
                <a:latin typeface="Courier New"/>
                <a:cs typeface="Courier New"/>
              </a:rPr>
              <a:t>s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15" dirty="0">
                <a:latin typeface="Courier New"/>
                <a:cs typeface="Courier New"/>
              </a:rPr>
              <a:t>l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5" dirty="0">
                <a:latin typeface="Courier New"/>
                <a:cs typeface="Courier New"/>
              </a:rPr>
              <a:t>ct</a:t>
            </a:r>
            <a:endParaRPr sz="1300">
              <a:latin typeface="Courier New"/>
              <a:cs typeface="Courier New"/>
            </a:endParaRPr>
          </a:p>
          <a:p>
            <a:pPr marL="12700" marR="5080">
              <a:lnSpc>
                <a:spcPct val="120000"/>
              </a:lnSpc>
            </a:pPr>
            <a:r>
              <a:rPr sz="1300" spc="-10" dirty="0">
                <a:latin typeface="Courier New"/>
                <a:cs typeface="Courier New"/>
              </a:rPr>
              <a:t>b</a:t>
            </a:r>
            <a:r>
              <a:rPr sz="1300" spc="-5" dirty="0">
                <a:latin typeface="Courier New"/>
                <a:cs typeface="Courier New"/>
              </a:rPr>
              <a:t>w</a:t>
            </a:r>
            <a:r>
              <a:rPr sz="1300" spc="-15" dirty="0">
                <a:latin typeface="Courier New"/>
                <a:cs typeface="Courier New"/>
              </a:rPr>
              <a:t>t</a:t>
            </a:r>
            <a:r>
              <a:rPr sz="1300" spc="-10" dirty="0">
                <a:latin typeface="Courier New"/>
                <a:cs typeface="Courier New"/>
              </a:rPr>
              <a:t>r</a:t>
            </a:r>
            <a:r>
              <a:rPr sz="1300" spc="-15" dirty="0">
                <a:latin typeface="Courier New"/>
                <a:cs typeface="Courier New"/>
              </a:rPr>
              <a:t>a</a:t>
            </a:r>
            <a:r>
              <a:rPr sz="1300" spc="-10" dirty="0">
                <a:latin typeface="Courier New"/>
                <a:cs typeface="Courier New"/>
              </a:rPr>
              <a:t>c</a:t>
            </a:r>
            <a:r>
              <a:rPr sz="1300" spc="-5" dirty="0">
                <a:latin typeface="Courier New"/>
                <a:cs typeface="Courier New"/>
              </a:rPr>
              <a:t>e</a:t>
            </a:r>
            <a:r>
              <a:rPr sz="1300" spc="-15" dirty="0">
                <a:latin typeface="Courier New"/>
                <a:cs typeface="Courier New"/>
              </a:rPr>
              <a:t>b</a:t>
            </a:r>
            <a:r>
              <a:rPr sz="1300" spc="-10" dirty="0">
                <a:latin typeface="Courier New"/>
                <a:cs typeface="Courier New"/>
              </a:rPr>
              <a:t>o</a:t>
            </a:r>
            <a:r>
              <a:rPr sz="1300" spc="-15" dirty="0">
                <a:latin typeface="Courier New"/>
                <a:cs typeface="Courier New"/>
              </a:rPr>
              <a:t>u</a:t>
            </a:r>
            <a:r>
              <a:rPr sz="1300" spc="-10" dirty="0">
                <a:latin typeface="Courier New"/>
                <a:cs typeface="Courier New"/>
              </a:rPr>
              <a:t>n</a:t>
            </a:r>
            <a:r>
              <a:rPr sz="1300" spc="-5" dirty="0">
                <a:latin typeface="Courier New"/>
                <a:cs typeface="Courier New"/>
              </a:rPr>
              <a:t>d</a:t>
            </a:r>
            <a:r>
              <a:rPr sz="1300" spc="-15" dirty="0">
                <a:latin typeface="Courier New"/>
                <a:cs typeface="Courier New"/>
              </a:rPr>
              <a:t>a</a:t>
            </a:r>
            <a:r>
              <a:rPr sz="1300" spc="-10" dirty="0">
                <a:latin typeface="Courier New"/>
                <a:cs typeface="Courier New"/>
              </a:rPr>
              <a:t>ry  bwunpack  conndef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300" spc="-10" dirty="0">
                <a:latin typeface="Courier New"/>
                <a:cs typeface="Courier New"/>
              </a:rPr>
              <a:t>edge</a:t>
            </a:r>
            <a:endParaRPr sz="1300">
              <a:latin typeface="Courier New"/>
              <a:cs typeface="Courier New"/>
            </a:endParaRPr>
          </a:p>
          <a:p>
            <a:pPr marL="12700" marR="399415">
              <a:lnSpc>
                <a:spcPct val="120000"/>
              </a:lnSpc>
              <a:spcBef>
                <a:spcPts val="5"/>
              </a:spcBef>
            </a:pPr>
            <a:r>
              <a:rPr sz="1300" spc="-10" dirty="0">
                <a:latin typeface="Courier New"/>
                <a:cs typeface="Courier New"/>
              </a:rPr>
              <a:t>f</a:t>
            </a:r>
            <a:r>
              <a:rPr sz="1300" spc="-5" dirty="0">
                <a:latin typeface="Courier New"/>
                <a:cs typeface="Courier New"/>
              </a:rPr>
              <a:t>i</a:t>
            </a:r>
            <a:r>
              <a:rPr sz="1300" spc="-15" dirty="0">
                <a:latin typeface="Courier New"/>
                <a:cs typeface="Courier New"/>
              </a:rPr>
              <a:t>t</a:t>
            </a:r>
            <a:r>
              <a:rPr sz="1300" spc="-10" dirty="0">
                <a:latin typeface="Courier New"/>
                <a:cs typeface="Courier New"/>
              </a:rPr>
              <a:t>g</a:t>
            </a:r>
            <a:r>
              <a:rPr sz="1300" spc="-15" dirty="0">
                <a:latin typeface="Courier New"/>
                <a:cs typeface="Courier New"/>
              </a:rPr>
              <a:t>e</a:t>
            </a:r>
            <a:r>
              <a:rPr sz="1300" spc="-10" dirty="0">
                <a:latin typeface="Courier New"/>
                <a:cs typeface="Courier New"/>
              </a:rPr>
              <a:t>o</a:t>
            </a:r>
            <a:r>
              <a:rPr sz="1300" spc="-5" dirty="0">
                <a:latin typeface="Courier New"/>
                <a:cs typeface="Courier New"/>
              </a:rPr>
              <a:t>t</a:t>
            </a:r>
            <a:r>
              <a:rPr sz="1300" spc="-15" dirty="0">
                <a:latin typeface="Courier New"/>
                <a:cs typeface="Courier New"/>
              </a:rPr>
              <a:t>r</a:t>
            </a:r>
            <a:r>
              <a:rPr sz="1300" spc="-10" dirty="0">
                <a:latin typeface="Courier New"/>
                <a:cs typeface="Courier New"/>
              </a:rPr>
              <a:t>a</a:t>
            </a:r>
            <a:r>
              <a:rPr sz="1300" spc="-15" dirty="0">
                <a:latin typeface="Courier New"/>
                <a:cs typeface="Courier New"/>
              </a:rPr>
              <a:t>n</a:t>
            </a:r>
            <a:r>
              <a:rPr sz="1300" spc="-5" dirty="0">
                <a:latin typeface="Courier New"/>
                <a:cs typeface="Courier New"/>
              </a:rPr>
              <a:t>s  </a:t>
            </a:r>
            <a:r>
              <a:rPr sz="1300" spc="-10" dirty="0">
                <a:latin typeface="Courier New"/>
                <a:cs typeface="Courier New"/>
              </a:rPr>
              <a:t>fspecial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6775" y="4428515"/>
            <a:ext cx="912494" cy="169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300" spc="-10" dirty="0">
                <a:latin typeface="Courier New"/>
                <a:cs typeface="Courier New"/>
              </a:rPr>
              <a:t>histeq  i</a:t>
            </a:r>
            <a:r>
              <a:rPr sz="1300" spc="-5" dirty="0">
                <a:latin typeface="Courier New"/>
                <a:cs typeface="Courier New"/>
              </a:rPr>
              <a:t>m</a:t>
            </a:r>
            <a:r>
              <a:rPr sz="1300" spc="-15" dirty="0">
                <a:latin typeface="Courier New"/>
                <a:cs typeface="Courier New"/>
              </a:rPr>
              <a:t>2</a:t>
            </a:r>
            <a:r>
              <a:rPr sz="1300" spc="-10" dirty="0">
                <a:latin typeface="Courier New"/>
                <a:cs typeface="Courier New"/>
              </a:rPr>
              <a:t>d</a:t>
            </a:r>
            <a:r>
              <a:rPr sz="1300" spc="-15" dirty="0">
                <a:latin typeface="Courier New"/>
                <a:cs typeface="Courier New"/>
              </a:rPr>
              <a:t>o</a:t>
            </a:r>
            <a:r>
              <a:rPr sz="1300" spc="-10" dirty="0">
                <a:latin typeface="Courier New"/>
                <a:cs typeface="Courier New"/>
              </a:rPr>
              <a:t>u</a:t>
            </a:r>
            <a:r>
              <a:rPr sz="1300" spc="-5" dirty="0">
                <a:latin typeface="Courier New"/>
                <a:cs typeface="Courier New"/>
              </a:rPr>
              <a:t>b</a:t>
            </a:r>
            <a:r>
              <a:rPr sz="1300" spc="-15" dirty="0">
                <a:latin typeface="Courier New"/>
                <a:cs typeface="Courier New"/>
              </a:rPr>
              <a:t>l</a:t>
            </a:r>
            <a:r>
              <a:rPr sz="1300" spc="-5" dirty="0">
                <a:latin typeface="Courier New"/>
                <a:cs typeface="Courier New"/>
              </a:rPr>
              <a:t>e  </a:t>
            </a:r>
            <a:r>
              <a:rPr sz="1300" spc="-10" dirty="0">
                <a:latin typeface="Courier New"/>
                <a:cs typeface="Courier New"/>
              </a:rPr>
              <a:t>im2int16  i</a:t>
            </a:r>
            <a:r>
              <a:rPr sz="1300" spc="-5" dirty="0">
                <a:latin typeface="Courier New"/>
                <a:cs typeface="Courier New"/>
              </a:rPr>
              <a:t>m</a:t>
            </a:r>
            <a:r>
              <a:rPr sz="1300" spc="-15" dirty="0">
                <a:latin typeface="Courier New"/>
                <a:cs typeface="Courier New"/>
              </a:rPr>
              <a:t>2</a:t>
            </a:r>
            <a:r>
              <a:rPr sz="1300" spc="-10" dirty="0">
                <a:latin typeface="Courier New"/>
                <a:cs typeface="Courier New"/>
              </a:rPr>
              <a:t>s</a:t>
            </a:r>
            <a:r>
              <a:rPr sz="1300" spc="-15" dirty="0">
                <a:latin typeface="Courier New"/>
                <a:cs typeface="Courier New"/>
              </a:rPr>
              <a:t>i</a:t>
            </a:r>
            <a:r>
              <a:rPr sz="1300" spc="-10" dirty="0">
                <a:latin typeface="Courier New"/>
                <a:cs typeface="Courier New"/>
              </a:rPr>
              <a:t>n</a:t>
            </a:r>
            <a:r>
              <a:rPr sz="1300" spc="-5" dirty="0">
                <a:latin typeface="Courier New"/>
                <a:cs typeface="Courier New"/>
              </a:rPr>
              <a:t>g</a:t>
            </a:r>
            <a:r>
              <a:rPr sz="1300" spc="-15" dirty="0">
                <a:latin typeface="Courier New"/>
                <a:cs typeface="Courier New"/>
              </a:rPr>
              <a:t>l</a:t>
            </a:r>
            <a:r>
              <a:rPr sz="1300" spc="-5" dirty="0">
                <a:latin typeface="Courier New"/>
                <a:cs typeface="Courier New"/>
              </a:rPr>
              <a:t>e  </a:t>
            </a:r>
            <a:r>
              <a:rPr sz="1300" spc="-10" dirty="0">
                <a:latin typeface="Courier New"/>
                <a:cs typeface="Courier New"/>
              </a:rPr>
              <a:t>i</a:t>
            </a:r>
            <a:r>
              <a:rPr sz="1300" spc="-5" dirty="0">
                <a:latin typeface="Courier New"/>
                <a:cs typeface="Courier New"/>
              </a:rPr>
              <a:t>m</a:t>
            </a:r>
            <a:r>
              <a:rPr sz="1300" spc="-15" dirty="0">
                <a:latin typeface="Courier New"/>
                <a:cs typeface="Courier New"/>
              </a:rPr>
              <a:t>2</a:t>
            </a:r>
            <a:r>
              <a:rPr sz="1300" spc="-10" dirty="0">
                <a:latin typeface="Courier New"/>
                <a:cs typeface="Courier New"/>
              </a:rPr>
              <a:t>u</a:t>
            </a:r>
            <a:r>
              <a:rPr sz="1300" spc="-15" dirty="0">
                <a:latin typeface="Courier New"/>
                <a:cs typeface="Courier New"/>
              </a:rPr>
              <a:t>i</a:t>
            </a:r>
            <a:r>
              <a:rPr sz="1300" spc="-10" dirty="0">
                <a:latin typeface="Courier New"/>
                <a:cs typeface="Courier New"/>
              </a:rPr>
              <a:t>n</a:t>
            </a:r>
            <a:r>
              <a:rPr sz="1300" spc="-5" dirty="0">
                <a:latin typeface="Courier New"/>
                <a:cs typeface="Courier New"/>
              </a:rPr>
              <a:t>t</a:t>
            </a:r>
            <a:r>
              <a:rPr sz="1300" spc="-15" dirty="0">
                <a:latin typeface="Courier New"/>
                <a:cs typeface="Courier New"/>
              </a:rPr>
              <a:t>1</a:t>
            </a:r>
            <a:r>
              <a:rPr sz="1300" spc="-5" dirty="0">
                <a:latin typeface="Courier New"/>
                <a:cs typeface="Courier New"/>
              </a:rPr>
              <a:t>6  </a:t>
            </a:r>
            <a:r>
              <a:rPr sz="1300" spc="-10" dirty="0">
                <a:latin typeface="Courier New"/>
                <a:cs typeface="Courier New"/>
              </a:rPr>
              <a:t>im2uint8  imadjust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6775" y="4231004"/>
            <a:ext cx="23863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ourier New"/>
                <a:cs typeface="Courier New"/>
              </a:rPr>
              <a:t>getrangefromclass</a:t>
            </a:r>
            <a:r>
              <a:rPr sz="1300" spc="-75" dirty="0"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imhmax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6393" y="1574952"/>
            <a:ext cx="1306830" cy="264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300" spc="-10" dirty="0">
                <a:latin typeface="Courier New"/>
                <a:cs typeface="Courier New"/>
              </a:rPr>
              <a:t>imbothat  i</a:t>
            </a:r>
            <a:r>
              <a:rPr sz="1300" spc="-5" dirty="0">
                <a:latin typeface="Courier New"/>
                <a:cs typeface="Courier New"/>
              </a:rPr>
              <a:t>m</a:t>
            </a:r>
            <a:r>
              <a:rPr sz="1300" spc="-15" dirty="0">
                <a:latin typeface="Courier New"/>
                <a:cs typeface="Courier New"/>
              </a:rPr>
              <a:t>c</a:t>
            </a:r>
            <a:r>
              <a:rPr sz="1300" spc="-10" dirty="0">
                <a:latin typeface="Courier New"/>
                <a:cs typeface="Courier New"/>
              </a:rPr>
              <a:t>l</a:t>
            </a:r>
            <a:r>
              <a:rPr sz="1300" spc="-15" dirty="0">
                <a:latin typeface="Courier New"/>
                <a:cs typeface="Courier New"/>
              </a:rPr>
              <a:t>e</a:t>
            </a:r>
            <a:r>
              <a:rPr sz="1300" spc="-10" dirty="0">
                <a:latin typeface="Courier New"/>
                <a:cs typeface="Courier New"/>
              </a:rPr>
              <a:t>a</a:t>
            </a:r>
            <a:r>
              <a:rPr sz="1300" spc="-5" dirty="0">
                <a:latin typeface="Courier New"/>
                <a:cs typeface="Courier New"/>
              </a:rPr>
              <a:t>r</a:t>
            </a:r>
            <a:r>
              <a:rPr sz="1300" spc="-15" dirty="0">
                <a:latin typeface="Courier New"/>
                <a:cs typeface="Courier New"/>
              </a:rPr>
              <a:t>b</a:t>
            </a:r>
            <a:r>
              <a:rPr sz="1300" spc="-10" dirty="0">
                <a:latin typeface="Courier New"/>
                <a:cs typeface="Courier New"/>
              </a:rPr>
              <a:t>o</a:t>
            </a:r>
            <a:r>
              <a:rPr sz="1300" spc="-15" dirty="0">
                <a:latin typeface="Courier New"/>
                <a:cs typeface="Courier New"/>
              </a:rPr>
              <a:t>r</a:t>
            </a:r>
            <a:r>
              <a:rPr sz="1300" spc="-10" dirty="0">
                <a:latin typeface="Courier New"/>
                <a:cs typeface="Courier New"/>
              </a:rPr>
              <a:t>d</a:t>
            </a:r>
            <a:r>
              <a:rPr sz="1300" spc="-5" dirty="0">
                <a:latin typeface="Courier New"/>
                <a:cs typeface="Courier New"/>
              </a:rPr>
              <a:t>er  </a:t>
            </a:r>
            <a:r>
              <a:rPr sz="1300" spc="-10" dirty="0">
                <a:latin typeface="Courier New"/>
                <a:cs typeface="Courier New"/>
              </a:rPr>
              <a:t>imclose  imcomplement  imdilate  imerode  i</a:t>
            </a:r>
            <a:r>
              <a:rPr sz="1300" spc="-5" dirty="0">
                <a:latin typeface="Courier New"/>
                <a:cs typeface="Courier New"/>
              </a:rPr>
              <a:t>m</a:t>
            </a:r>
            <a:r>
              <a:rPr sz="1300" spc="-15" dirty="0">
                <a:latin typeface="Courier New"/>
                <a:cs typeface="Courier New"/>
              </a:rPr>
              <a:t>e</a:t>
            </a:r>
            <a:r>
              <a:rPr sz="1300" spc="-10" dirty="0">
                <a:latin typeface="Courier New"/>
                <a:cs typeface="Courier New"/>
              </a:rPr>
              <a:t>x</a:t>
            </a:r>
            <a:r>
              <a:rPr sz="1300" spc="-15" dirty="0">
                <a:latin typeface="Courier New"/>
                <a:cs typeface="Courier New"/>
              </a:rPr>
              <a:t>t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5" dirty="0">
                <a:latin typeface="Courier New"/>
                <a:cs typeface="Courier New"/>
              </a:rPr>
              <a:t>n</a:t>
            </a:r>
            <a:r>
              <a:rPr sz="1300" spc="-15" dirty="0">
                <a:latin typeface="Courier New"/>
                <a:cs typeface="Courier New"/>
              </a:rPr>
              <a:t>d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15" dirty="0">
                <a:latin typeface="Courier New"/>
                <a:cs typeface="Courier New"/>
              </a:rPr>
              <a:t>d</a:t>
            </a:r>
            <a:r>
              <a:rPr sz="1300" spc="-10" dirty="0">
                <a:latin typeface="Courier New"/>
                <a:cs typeface="Courier New"/>
              </a:rPr>
              <a:t>m</a:t>
            </a:r>
            <a:r>
              <a:rPr sz="1300" spc="-5" dirty="0">
                <a:latin typeface="Courier New"/>
                <a:cs typeface="Courier New"/>
              </a:rPr>
              <a:t>ax  </a:t>
            </a:r>
            <a:r>
              <a:rPr sz="1300" spc="-10" dirty="0">
                <a:latin typeface="Courier New"/>
                <a:cs typeface="Courier New"/>
              </a:rPr>
              <a:t>i</a:t>
            </a:r>
            <a:r>
              <a:rPr sz="1300" spc="-5" dirty="0">
                <a:latin typeface="Courier New"/>
                <a:cs typeface="Courier New"/>
              </a:rPr>
              <a:t>m</a:t>
            </a:r>
            <a:r>
              <a:rPr sz="1300" spc="-15" dirty="0">
                <a:latin typeface="Courier New"/>
                <a:cs typeface="Courier New"/>
              </a:rPr>
              <a:t>e</a:t>
            </a:r>
            <a:r>
              <a:rPr sz="1300" spc="-10" dirty="0">
                <a:latin typeface="Courier New"/>
                <a:cs typeface="Courier New"/>
              </a:rPr>
              <a:t>x</a:t>
            </a:r>
            <a:r>
              <a:rPr sz="1300" spc="-15" dirty="0">
                <a:latin typeface="Courier New"/>
                <a:cs typeface="Courier New"/>
              </a:rPr>
              <a:t>t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5" dirty="0">
                <a:latin typeface="Courier New"/>
                <a:cs typeface="Courier New"/>
              </a:rPr>
              <a:t>n</a:t>
            </a:r>
            <a:r>
              <a:rPr sz="1300" spc="-15" dirty="0">
                <a:latin typeface="Courier New"/>
                <a:cs typeface="Courier New"/>
              </a:rPr>
              <a:t>d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15" dirty="0">
                <a:latin typeface="Courier New"/>
                <a:cs typeface="Courier New"/>
              </a:rPr>
              <a:t>d</a:t>
            </a:r>
            <a:r>
              <a:rPr sz="1300" spc="-10" dirty="0">
                <a:latin typeface="Courier New"/>
                <a:cs typeface="Courier New"/>
              </a:rPr>
              <a:t>m</a:t>
            </a:r>
            <a:r>
              <a:rPr sz="1300" spc="-5" dirty="0">
                <a:latin typeface="Courier New"/>
                <a:cs typeface="Courier New"/>
              </a:rPr>
              <a:t>in  </a:t>
            </a:r>
            <a:r>
              <a:rPr sz="1300" spc="-10" dirty="0">
                <a:latin typeface="Courier New"/>
                <a:cs typeface="Courier New"/>
              </a:rPr>
              <a:t>imfill  imfilter  imhist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6393" y="4428515"/>
            <a:ext cx="1306830" cy="169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300" spc="-10" dirty="0">
                <a:latin typeface="Courier New"/>
                <a:cs typeface="Courier New"/>
              </a:rPr>
              <a:t>imhmin  imlincomb  imopen  imquantize  i</a:t>
            </a:r>
            <a:r>
              <a:rPr sz="1300" spc="-5" dirty="0">
                <a:latin typeface="Courier New"/>
                <a:cs typeface="Courier New"/>
              </a:rPr>
              <a:t>m</a:t>
            </a:r>
            <a:r>
              <a:rPr sz="1300" spc="-15" dirty="0">
                <a:latin typeface="Courier New"/>
                <a:cs typeface="Courier New"/>
              </a:rPr>
              <a:t>r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15" dirty="0">
                <a:latin typeface="Courier New"/>
                <a:cs typeface="Courier New"/>
              </a:rPr>
              <a:t>c</a:t>
            </a:r>
            <a:r>
              <a:rPr sz="1300" spc="-10" dirty="0">
                <a:latin typeface="Courier New"/>
                <a:cs typeface="Courier New"/>
              </a:rPr>
              <a:t>o</a:t>
            </a:r>
            <a:r>
              <a:rPr sz="1300" spc="-5" dirty="0">
                <a:latin typeface="Courier New"/>
                <a:cs typeface="Courier New"/>
              </a:rPr>
              <a:t>n</a:t>
            </a:r>
            <a:r>
              <a:rPr sz="1300" spc="-15" dirty="0">
                <a:latin typeface="Courier New"/>
                <a:cs typeface="Courier New"/>
              </a:rPr>
              <a:t>s</a:t>
            </a:r>
            <a:r>
              <a:rPr sz="1300" spc="-10" dirty="0">
                <a:latin typeface="Courier New"/>
                <a:cs typeface="Courier New"/>
              </a:rPr>
              <a:t>t</a:t>
            </a:r>
            <a:r>
              <a:rPr sz="1300" spc="-15" dirty="0">
                <a:latin typeface="Courier New"/>
                <a:cs typeface="Courier New"/>
              </a:rPr>
              <a:t>r</a:t>
            </a:r>
            <a:r>
              <a:rPr sz="1300" spc="-10" dirty="0">
                <a:latin typeface="Courier New"/>
                <a:cs typeface="Courier New"/>
              </a:rPr>
              <a:t>u</a:t>
            </a:r>
            <a:r>
              <a:rPr sz="1300" spc="-5" dirty="0">
                <a:latin typeface="Courier New"/>
                <a:cs typeface="Courier New"/>
              </a:rPr>
              <a:t>ct  </a:t>
            </a:r>
            <a:r>
              <a:rPr sz="1300" spc="-10" dirty="0">
                <a:latin typeface="Courier New"/>
                <a:cs typeface="Courier New"/>
              </a:rPr>
              <a:t>i</a:t>
            </a:r>
            <a:r>
              <a:rPr sz="1300" spc="-5" dirty="0">
                <a:latin typeface="Courier New"/>
                <a:cs typeface="Courier New"/>
              </a:rPr>
              <a:t>m</a:t>
            </a:r>
            <a:r>
              <a:rPr sz="1300" spc="-15" dirty="0">
                <a:latin typeface="Courier New"/>
                <a:cs typeface="Courier New"/>
              </a:rPr>
              <a:t>r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15" dirty="0">
                <a:latin typeface="Courier New"/>
                <a:cs typeface="Courier New"/>
              </a:rPr>
              <a:t>g</a:t>
            </a:r>
            <a:r>
              <a:rPr sz="1300" spc="-10" dirty="0">
                <a:latin typeface="Courier New"/>
                <a:cs typeface="Courier New"/>
              </a:rPr>
              <a:t>i</a:t>
            </a:r>
            <a:r>
              <a:rPr sz="1300" spc="-5" dirty="0">
                <a:latin typeface="Courier New"/>
                <a:cs typeface="Courier New"/>
              </a:rPr>
              <a:t>o</a:t>
            </a:r>
            <a:r>
              <a:rPr sz="1300" spc="-15" dirty="0">
                <a:latin typeface="Courier New"/>
                <a:cs typeface="Courier New"/>
              </a:rPr>
              <a:t>n</a:t>
            </a:r>
            <a:r>
              <a:rPr sz="1300" spc="-10" dirty="0">
                <a:latin typeface="Courier New"/>
                <a:cs typeface="Courier New"/>
              </a:rPr>
              <a:t>a</a:t>
            </a:r>
            <a:r>
              <a:rPr sz="1300" spc="-15" dirty="0">
                <a:latin typeface="Courier New"/>
                <a:cs typeface="Courier New"/>
              </a:rPr>
              <a:t>l</a:t>
            </a:r>
            <a:r>
              <a:rPr sz="1300" spc="-10" dirty="0">
                <a:latin typeface="Courier New"/>
                <a:cs typeface="Courier New"/>
              </a:rPr>
              <a:t>m</a:t>
            </a:r>
            <a:r>
              <a:rPr sz="1300" spc="-5" dirty="0">
                <a:latin typeface="Courier New"/>
                <a:cs typeface="Courier New"/>
              </a:rPr>
              <a:t>ax  </a:t>
            </a:r>
            <a:r>
              <a:rPr sz="1300" spc="-10" dirty="0">
                <a:latin typeface="Courier New"/>
                <a:cs typeface="Courier New"/>
              </a:rPr>
              <a:t>i</a:t>
            </a:r>
            <a:r>
              <a:rPr sz="1300" spc="-5" dirty="0">
                <a:latin typeface="Courier New"/>
                <a:cs typeface="Courier New"/>
              </a:rPr>
              <a:t>m</a:t>
            </a:r>
            <a:r>
              <a:rPr sz="1300" spc="-15" dirty="0">
                <a:latin typeface="Courier New"/>
                <a:cs typeface="Courier New"/>
              </a:rPr>
              <a:t>r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15" dirty="0">
                <a:latin typeface="Courier New"/>
                <a:cs typeface="Courier New"/>
              </a:rPr>
              <a:t>g</a:t>
            </a:r>
            <a:r>
              <a:rPr sz="1300" spc="-10" dirty="0">
                <a:latin typeface="Courier New"/>
                <a:cs typeface="Courier New"/>
              </a:rPr>
              <a:t>i</a:t>
            </a:r>
            <a:r>
              <a:rPr sz="1300" spc="-5" dirty="0">
                <a:latin typeface="Courier New"/>
                <a:cs typeface="Courier New"/>
              </a:rPr>
              <a:t>o</a:t>
            </a:r>
            <a:r>
              <a:rPr sz="1300" spc="-15" dirty="0">
                <a:latin typeface="Courier New"/>
                <a:cs typeface="Courier New"/>
              </a:rPr>
              <a:t>n</a:t>
            </a:r>
            <a:r>
              <a:rPr sz="1300" spc="-10" dirty="0">
                <a:latin typeface="Courier New"/>
                <a:cs typeface="Courier New"/>
              </a:rPr>
              <a:t>a</a:t>
            </a:r>
            <a:r>
              <a:rPr sz="1300" spc="-15" dirty="0">
                <a:latin typeface="Courier New"/>
                <a:cs typeface="Courier New"/>
              </a:rPr>
              <a:t>l</a:t>
            </a:r>
            <a:r>
              <a:rPr sz="1300" spc="-10" dirty="0">
                <a:latin typeface="Courier New"/>
                <a:cs typeface="Courier New"/>
              </a:rPr>
              <a:t>m</a:t>
            </a:r>
            <a:r>
              <a:rPr sz="1300" spc="-5" dirty="0">
                <a:latin typeface="Courier New"/>
                <a:cs typeface="Courier New"/>
              </a:rPr>
              <a:t>in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87661" y="1574952"/>
            <a:ext cx="1207770" cy="430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300" spc="-10" dirty="0">
                <a:latin typeface="Courier New"/>
                <a:cs typeface="Courier New"/>
              </a:rPr>
              <a:t>imtophat  imwarp  iptcheckmap  i</a:t>
            </a:r>
            <a:r>
              <a:rPr sz="1300" spc="-5" dirty="0">
                <a:latin typeface="Courier New"/>
                <a:cs typeface="Courier New"/>
              </a:rPr>
              <a:t>p</a:t>
            </a:r>
            <a:r>
              <a:rPr sz="1300" spc="-15" dirty="0">
                <a:latin typeface="Courier New"/>
                <a:cs typeface="Courier New"/>
              </a:rPr>
              <a:t>t</a:t>
            </a:r>
            <a:r>
              <a:rPr sz="1300" spc="-10" dirty="0">
                <a:latin typeface="Courier New"/>
                <a:cs typeface="Courier New"/>
              </a:rPr>
              <a:t>c</a:t>
            </a:r>
            <a:r>
              <a:rPr sz="1300" spc="-15" dirty="0">
                <a:latin typeface="Courier New"/>
                <a:cs typeface="Courier New"/>
              </a:rPr>
              <a:t>h</a:t>
            </a:r>
            <a:r>
              <a:rPr sz="1300" spc="-10" dirty="0">
                <a:latin typeface="Courier New"/>
                <a:cs typeface="Courier New"/>
              </a:rPr>
              <a:t>e</a:t>
            </a:r>
            <a:r>
              <a:rPr sz="1300" spc="-5" dirty="0">
                <a:latin typeface="Courier New"/>
                <a:cs typeface="Courier New"/>
              </a:rPr>
              <a:t>c</a:t>
            </a:r>
            <a:r>
              <a:rPr sz="1300" spc="-15" dirty="0">
                <a:latin typeface="Courier New"/>
                <a:cs typeface="Courier New"/>
              </a:rPr>
              <a:t>k</a:t>
            </a:r>
            <a:r>
              <a:rPr sz="1300" spc="-10" dirty="0">
                <a:latin typeface="Courier New"/>
                <a:cs typeface="Courier New"/>
              </a:rPr>
              <a:t>c</a:t>
            </a:r>
            <a:r>
              <a:rPr sz="1300" spc="-15" dirty="0">
                <a:latin typeface="Courier New"/>
                <a:cs typeface="Courier New"/>
              </a:rPr>
              <a:t>o</a:t>
            </a:r>
            <a:r>
              <a:rPr sz="1300" spc="-10" dirty="0">
                <a:latin typeface="Courier New"/>
                <a:cs typeface="Courier New"/>
              </a:rPr>
              <a:t>nn  label2rgb  mean2  medfilt2  multithresh  ordfilt2  padarray  rgb2ycbcr  strel  stretchlim  ycbcr2rgb  imref2d  imref3d  affine2d  p</a:t>
            </a:r>
            <a:r>
              <a:rPr sz="1300" spc="-5" dirty="0">
                <a:latin typeface="Courier New"/>
                <a:cs typeface="Courier New"/>
              </a:rPr>
              <a:t>r</a:t>
            </a:r>
            <a:r>
              <a:rPr sz="1300" spc="-15" dirty="0">
                <a:latin typeface="Courier New"/>
                <a:cs typeface="Courier New"/>
              </a:rPr>
              <a:t>o</a:t>
            </a:r>
            <a:r>
              <a:rPr sz="1300" spc="-10" dirty="0">
                <a:latin typeface="Courier New"/>
                <a:cs typeface="Courier New"/>
              </a:rPr>
              <a:t>j</a:t>
            </a:r>
            <a:r>
              <a:rPr sz="1300" spc="-15" dirty="0">
                <a:latin typeface="Courier New"/>
                <a:cs typeface="Courier New"/>
              </a:rPr>
              <a:t>e</a:t>
            </a:r>
            <a:r>
              <a:rPr sz="1300" spc="-10" dirty="0">
                <a:latin typeface="Courier New"/>
                <a:cs typeface="Courier New"/>
              </a:rPr>
              <a:t>c</a:t>
            </a:r>
            <a:r>
              <a:rPr sz="1300" spc="-5" dirty="0">
                <a:latin typeface="Courier New"/>
                <a:cs typeface="Courier New"/>
              </a:rPr>
              <a:t>t</a:t>
            </a:r>
            <a:r>
              <a:rPr sz="1300" spc="-15" dirty="0">
                <a:latin typeface="Courier New"/>
                <a:cs typeface="Courier New"/>
              </a:rPr>
              <a:t>i</a:t>
            </a:r>
            <a:r>
              <a:rPr sz="1300" spc="-10" dirty="0">
                <a:latin typeface="Courier New"/>
                <a:cs typeface="Courier New"/>
              </a:rPr>
              <a:t>v</a:t>
            </a:r>
            <a:r>
              <a:rPr sz="1300" spc="-15" dirty="0">
                <a:latin typeface="Courier New"/>
                <a:cs typeface="Courier New"/>
              </a:rPr>
              <a:t>e</a:t>
            </a:r>
            <a:r>
              <a:rPr sz="1300" spc="-10" dirty="0">
                <a:latin typeface="Courier New"/>
                <a:cs typeface="Courier New"/>
              </a:rPr>
              <a:t>2d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A21CE36-C733-4322-89AD-C565B687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C909698-15AE-4333-A69F-08D588D46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78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AC7CE71-6E0E-4912-9ADF-4E4D493C2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102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5653024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Top Takip Edici Uygulaması</a:t>
            </a:r>
            <a:endParaRPr spc="-20" dirty="0"/>
          </a:p>
        </p:txBody>
      </p:sp>
      <p:grpSp>
        <p:nvGrpSpPr>
          <p:cNvPr id="3" name="object 3"/>
          <p:cNvGrpSpPr/>
          <p:nvPr/>
        </p:nvGrpSpPr>
        <p:grpSpPr>
          <a:xfrm>
            <a:off x="326136" y="1269491"/>
            <a:ext cx="6024880" cy="4715510"/>
            <a:chOff x="326136" y="1269491"/>
            <a:chExt cx="6024880" cy="4715510"/>
          </a:xfrm>
        </p:grpSpPr>
        <p:sp>
          <p:nvSpPr>
            <p:cNvPr id="4" name="object 4"/>
            <p:cNvSpPr/>
            <p:nvPr/>
          </p:nvSpPr>
          <p:spPr>
            <a:xfrm>
              <a:off x="736091" y="1269491"/>
              <a:ext cx="3671316" cy="30967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0" y="4099559"/>
              <a:ext cx="6006084" cy="1876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708" y="4094987"/>
              <a:ext cx="6015355" cy="1885314"/>
            </a:xfrm>
            <a:custGeom>
              <a:avLst/>
              <a:gdLst/>
              <a:ahLst/>
              <a:cxnLst/>
              <a:rect l="l" t="t" r="r" b="b"/>
              <a:pathLst>
                <a:path w="6015355" h="1885314">
                  <a:moveTo>
                    <a:pt x="0" y="1885188"/>
                  </a:moveTo>
                  <a:lnTo>
                    <a:pt x="6015228" y="1885188"/>
                  </a:lnTo>
                  <a:lnTo>
                    <a:pt x="6015228" y="0"/>
                  </a:lnTo>
                  <a:lnTo>
                    <a:pt x="0" y="0"/>
                  </a:lnTo>
                  <a:lnTo>
                    <a:pt x="0" y="18851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981443" y="1447800"/>
            <a:ext cx="4994148" cy="4468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pc="-5" dirty="0"/>
              <a:t>41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9409" y="656793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125586"/>
                </a:solidFill>
                <a:latin typeface="Arial"/>
                <a:cs typeface="Arial"/>
              </a:rPr>
              <a:t>43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15328" y="79716"/>
            <a:ext cx="1214365" cy="244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253" y="176784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60" y="0"/>
                </a:moveTo>
                <a:lnTo>
                  <a:pt x="0" y="0"/>
                </a:lnTo>
                <a:lnTo>
                  <a:pt x="0" y="211582"/>
                </a:lnTo>
                <a:lnTo>
                  <a:pt x="1346" y="211582"/>
                </a:lnTo>
              </a:path>
            </a:pathLst>
          </a:custGeom>
          <a:ln w="12192">
            <a:solidFill>
              <a:srgbClr val="1255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930140" y="806195"/>
            <a:ext cx="1577340" cy="1245235"/>
            <a:chOff x="4930140" y="806195"/>
            <a:chExt cx="1577340" cy="1245235"/>
          </a:xfrm>
        </p:grpSpPr>
        <p:sp>
          <p:nvSpPr>
            <p:cNvPr id="6" name="object 6"/>
            <p:cNvSpPr/>
            <p:nvPr/>
          </p:nvSpPr>
          <p:spPr>
            <a:xfrm>
              <a:off x="4933188" y="809243"/>
              <a:ext cx="1571243" cy="1239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31664" y="807719"/>
              <a:ext cx="1574800" cy="1242060"/>
            </a:xfrm>
            <a:custGeom>
              <a:avLst/>
              <a:gdLst/>
              <a:ahLst/>
              <a:cxnLst/>
              <a:rect l="l" t="t" r="r" b="b"/>
              <a:pathLst>
                <a:path w="1574800" h="1242060">
                  <a:moveTo>
                    <a:pt x="0" y="1242060"/>
                  </a:moveTo>
                  <a:lnTo>
                    <a:pt x="1574291" y="1242060"/>
                  </a:lnTo>
                  <a:lnTo>
                    <a:pt x="1574291" y="0"/>
                  </a:lnTo>
                  <a:lnTo>
                    <a:pt x="0" y="0"/>
                  </a:lnTo>
                  <a:lnTo>
                    <a:pt x="0" y="1242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97344" y="2328608"/>
            <a:ext cx="6032500" cy="2018030"/>
            <a:chOff x="597344" y="2328608"/>
            <a:chExt cx="6032500" cy="2018030"/>
          </a:xfrm>
        </p:grpSpPr>
        <p:sp>
          <p:nvSpPr>
            <p:cNvPr id="9" name="object 9"/>
            <p:cNvSpPr/>
            <p:nvPr/>
          </p:nvSpPr>
          <p:spPr>
            <a:xfrm>
              <a:off x="3165348" y="2859023"/>
              <a:ext cx="1335024" cy="12557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9911" y="2747771"/>
              <a:ext cx="1935480" cy="1219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361" y="2341625"/>
              <a:ext cx="4014470" cy="1991995"/>
            </a:xfrm>
            <a:custGeom>
              <a:avLst/>
              <a:gdLst/>
              <a:ahLst/>
              <a:cxnLst/>
              <a:rect l="l" t="t" r="r" b="b"/>
              <a:pathLst>
                <a:path w="4014470" h="1991995">
                  <a:moveTo>
                    <a:pt x="0" y="1991868"/>
                  </a:moveTo>
                  <a:lnTo>
                    <a:pt x="4014216" y="1991868"/>
                  </a:lnTo>
                  <a:lnTo>
                    <a:pt x="4014216" y="0"/>
                  </a:lnTo>
                  <a:lnTo>
                    <a:pt x="0" y="0"/>
                  </a:lnTo>
                  <a:lnTo>
                    <a:pt x="0" y="1991868"/>
                  </a:lnTo>
                  <a:close/>
                </a:path>
              </a:pathLst>
            </a:custGeom>
            <a:ln w="25908">
              <a:solidFill>
                <a:srgbClr val="176C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34128" y="2881883"/>
              <a:ext cx="1795272" cy="12329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9322307" y="3211067"/>
            <a:ext cx="827531" cy="10820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18515" y="3215639"/>
            <a:ext cx="1002664" cy="1085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22307" y="4588764"/>
            <a:ext cx="1865376" cy="1426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6572" y="801623"/>
            <a:ext cx="1676400" cy="12557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8959" y="801623"/>
            <a:ext cx="1964436" cy="12557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57500" y="807719"/>
            <a:ext cx="1661160" cy="12420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0362" y="457962"/>
            <a:ext cx="10913745" cy="1729739"/>
          </a:xfrm>
          <a:prstGeom prst="rect">
            <a:avLst/>
          </a:prstGeom>
          <a:ln w="25907">
            <a:solidFill>
              <a:srgbClr val="176CAC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10"/>
              </a:spcBef>
            </a:pPr>
            <a:r>
              <a:rPr sz="1400" b="1" spc="-5" dirty="0">
                <a:solidFill>
                  <a:srgbClr val="014B84"/>
                </a:solidFill>
                <a:latin typeface="Arial"/>
                <a:cs typeface="Arial"/>
              </a:rPr>
              <a:t>Explore-Enhance-Segment-Analyze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68561" y="2667761"/>
            <a:ext cx="2455545" cy="3581400"/>
          </a:xfrm>
          <a:prstGeom prst="rect">
            <a:avLst/>
          </a:prstGeom>
          <a:ln w="25907">
            <a:solidFill>
              <a:srgbClr val="176CA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1400" b="1" dirty="0">
                <a:solidFill>
                  <a:srgbClr val="014B84"/>
                </a:solidFill>
                <a:latin typeface="Arial"/>
                <a:cs typeface="Arial"/>
              </a:rPr>
              <a:t>3D</a:t>
            </a:r>
            <a:r>
              <a:rPr sz="1400" b="1" spc="-15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4B84"/>
                </a:solidFill>
                <a:latin typeface="Arial"/>
                <a:cs typeface="Arial"/>
              </a:rPr>
              <a:t>Vision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0362" y="4638294"/>
            <a:ext cx="8260080" cy="1610995"/>
          </a:xfrm>
          <a:prstGeom prst="rect">
            <a:avLst/>
          </a:prstGeom>
          <a:ln w="25907">
            <a:solidFill>
              <a:srgbClr val="176CA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sz="1400" b="1" spc="-15" dirty="0">
                <a:solidFill>
                  <a:srgbClr val="014B84"/>
                </a:solidFill>
                <a:latin typeface="Arial"/>
                <a:cs typeface="Arial"/>
              </a:rPr>
              <a:t>Apps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8340" y="2368676"/>
            <a:ext cx="1525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14B84"/>
                </a:solidFill>
                <a:latin typeface="Arial"/>
                <a:cs typeface="Arial"/>
              </a:rPr>
              <a:t>Feature</a:t>
            </a:r>
            <a:r>
              <a:rPr sz="1400" b="1" spc="-55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4B84"/>
                </a:solidFill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09138" y="2667761"/>
            <a:ext cx="5861685" cy="1828800"/>
          </a:xfrm>
          <a:custGeom>
            <a:avLst/>
            <a:gdLst/>
            <a:ahLst/>
            <a:cxnLst/>
            <a:rect l="l" t="t" r="r" b="b"/>
            <a:pathLst>
              <a:path w="5861684" h="1828800">
                <a:moveTo>
                  <a:pt x="0" y="1828800"/>
                </a:moveTo>
                <a:lnTo>
                  <a:pt x="5861304" y="1828800"/>
                </a:lnTo>
                <a:lnTo>
                  <a:pt x="5861304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ln w="25908">
            <a:solidFill>
              <a:srgbClr val="176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212840" y="4218813"/>
            <a:ext cx="25787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14B84"/>
                </a:solidFill>
                <a:latin typeface="Arial"/>
                <a:cs typeface="Arial"/>
              </a:rPr>
              <a:t>Object </a:t>
            </a:r>
            <a:r>
              <a:rPr sz="1400" b="1" spc="-5" dirty="0">
                <a:solidFill>
                  <a:srgbClr val="014B84"/>
                </a:solidFill>
                <a:latin typeface="Arial"/>
                <a:cs typeface="Arial"/>
              </a:rPr>
              <a:t>Detection and</a:t>
            </a:r>
            <a:r>
              <a:rPr sz="1400" b="1" spc="-110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14B84"/>
                </a:solidFill>
                <a:latin typeface="Arial"/>
                <a:cs typeface="Arial"/>
              </a:rPr>
              <a:t>Tracking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2762" y="2676905"/>
            <a:ext cx="2092960" cy="1591310"/>
          </a:xfrm>
          <a:prstGeom prst="rect">
            <a:avLst/>
          </a:prstGeom>
          <a:ln w="25908">
            <a:solidFill>
              <a:srgbClr val="176CA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398145">
              <a:lnSpc>
                <a:spcPct val="100000"/>
              </a:lnSpc>
            </a:pPr>
            <a:r>
              <a:rPr sz="1400" b="1" dirty="0">
                <a:solidFill>
                  <a:srgbClr val="014B84"/>
                </a:solidFill>
                <a:latin typeface="Arial"/>
                <a:cs typeface="Arial"/>
              </a:rPr>
              <a:t>Image</a:t>
            </a:r>
            <a:r>
              <a:rPr sz="1400" b="1" spc="-40" dirty="0">
                <a:solidFill>
                  <a:srgbClr val="014B84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4B84"/>
                </a:solidFill>
                <a:latin typeface="Arial"/>
                <a:cs typeface="Arial"/>
              </a:rPr>
              <a:t>Registration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29995" y="4954523"/>
            <a:ext cx="1452880" cy="1134110"/>
            <a:chOff x="729995" y="4954523"/>
            <a:chExt cx="1452880" cy="1134110"/>
          </a:xfrm>
        </p:grpSpPr>
        <p:sp>
          <p:nvSpPr>
            <p:cNvPr id="27" name="object 27"/>
            <p:cNvSpPr/>
            <p:nvPr/>
          </p:nvSpPr>
          <p:spPr>
            <a:xfrm>
              <a:off x="729995" y="4954523"/>
              <a:ext cx="1452372" cy="11338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9995" y="4954523"/>
              <a:ext cx="1423670" cy="1126490"/>
            </a:xfrm>
            <a:custGeom>
              <a:avLst/>
              <a:gdLst/>
              <a:ahLst/>
              <a:cxnLst/>
              <a:rect l="l" t="t" r="r" b="b"/>
              <a:pathLst>
                <a:path w="1423670" h="1126489">
                  <a:moveTo>
                    <a:pt x="1423416" y="0"/>
                  </a:moveTo>
                  <a:lnTo>
                    <a:pt x="0" y="0"/>
                  </a:lnTo>
                  <a:lnTo>
                    <a:pt x="0" y="1126236"/>
                  </a:lnTo>
                  <a:lnTo>
                    <a:pt x="1423416" y="1126236"/>
                  </a:lnTo>
                  <a:lnTo>
                    <a:pt x="1423416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849623" y="4969764"/>
            <a:ext cx="1603375" cy="1126490"/>
            <a:chOff x="3849623" y="4969764"/>
            <a:chExt cx="1603375" cy="1126490"/>
          </a:xfrm>
        </p:grpSpPr>
        <p:sp>
          <p:nvSpPr>
            <p:cNvPr id="30" name="object 30"/>
            <p:cNvSpPr/>
            <p:nvPr/>
          </p:nvSpPr>
          <p:spPr>
            <a:xfrm>
              <a:off x="3849623" y="4969764"/>
              <a:ext cx="1603248" cy="11262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63339" y="4969764"/>
              <a:ext cx="1590040" cy="1126490"/>
            </a:xfrm>
            <a:custGeom>
              <a:avLst/>
              <a:gdLst/>
              <a:ahLst/>
              <a:cxnLst/>
              <a:rect l="l" t="t" r="r" b="b"/>
              <a:pathLst>
                <a:path w="1590039" h="1126489">
                  <a:moveTo>
                    <a:pt x="1589532" y="0"/>
                  </a:moveTo>
                  <a:lnTo>
                    <a:pt x="0" y="0"/>
                  </a:lnTo>
                  <a:lnTo>
                    <a:pt x="0" y="1126236"/>
                  </a:lnTo>
                  <a:lnTo>
                    <a:pt x="1589532" y="1126236"/>
                  </a:lnTo>
                  <a:lnTo>
                    <a:pt x="158953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29995" y="4954523"/>
            <a:ext cx="1423670" cy="11264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L="160020" marR="152400" indent="23431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Image  Ac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siti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51532" y="4954523"/>
            <a:ext cx="1328927" cy="11262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331720" y="4995671"/>
            <a:ext cx="1348740" cy="1085215"/>
          </a:xfrm>
          <a:prstGeom prst="rect">
            <a:avLst/>
          </a:prstGeom>
          <a:solidFill>
            <a:srgbClr val="FFFFFF">
              <a:alpha val="50195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330835" marR="321310" indent="254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Image  </a:t>
            </a:r>
            <a:r>
              <a:rPr sz="1800" spc="-40" dirty="0">
                <a:latin typeface="Arial"/>
                <a:cs typeface="Arial"/>
              </a:rPr>
              <a:t>V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45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63340" y="4969764"/>
            <a:ext cx="1590040" cy="11264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186055" marR="177165" indent="33718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Color  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hr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sh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620511" y="4954523"/>
            <a:ext cx="1348740" cy="1134110"/>
            <a:chOff x="5620511" y="4954523"/>
            <a:chExt cx="1348740" cy="1134110"/>
          </a:xfrm>
        </p:grpSpPr>
        <p:sp>
          <p:nvSpPr>
            <p:cNvPr id="37" name="object 37"/>
            <p:cNvSpPr/>
            <p:nvPr/>
          </p:nvSpPr>
          <p:spPr>
            <a:xfrm>
              <a:off x="5622035" y="4954523"/>
              <a:ext cx="1347215" cy="11338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20511" y="4969763"/>
              <a:ext cx="1348740" cy="1111250"/>
            </a:xfrm>
            <a:custGeom>
              <a:avLst/>
              <a:gdLst/>
              <a:ahLst/>
              <a:cxnLst/>
              <a:rect l="l" t="t" r="r" b="b"/>
              <a:pathLst>
                <a:path w="1348740" h="1111250">
                  <a:moveTo>
                    <a:pt x="1348739" y="0"/>
                  </a:moveTo>
                  <a:lnTo>
                    <a:pt x="0" y="0"/>
                  </a:lnTo>
                  <a:lnTo>
                    <a:pt x="0" y="1110996"/>
                  </a:lnTo>
                  <a:lnTo>
                    <a:pt x="1348739" y="1110996"/>
                  </a:lnTo>
                  <a:lnTo>
                    <a:pt x="1348739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620511" y="4969764"/>
            <a:ext cx="1348740" cy="11112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232410" marR="223520" indent="8191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Region  A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l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zer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124700" y="4954523"/>
            <a:ext cx="1607820" cy="1126490"/>
            <a:chOff x="7124700" y="4954523"/>
            <a:chExt cx="1607820" cy="1126490"/>
          </a:xfrm>
        </p:grpSpPr>
        <p:sp>
          <p:nvSpPr>
            <p:cNvPr id="41" name="object 41"/>
            <p:cNvSpPr/>
            <p:nvPr/>
          </p:nvSpPr>
          <p:spPr>
            <a:xfrm>
              <a:off x="7138416" y="4954523"/>
              <a:ext cx="1594103" cy="11262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24700" y="4954523"/>
              <a:ext cx="1591310" cy="1126490"/>
            </a:xfrm>
            <a:custGeom>
              <a:avLst/>
              <a:gdLst/>
              <a:ahLst/>
              <a:cxnLst/>
              <a:rect l="l" t="t" r="r" b="b"/>
              <a:pathLst>
                <a:path w="1591309" h="1126489">
                  <a:moveTo>
                    <a:pt x="1591055" y="0"/>
                  </a:moveTo>
                  <a:lnTo>
                    <a:pt x="0" y="0"/>
                  </a:lnTo>
                  <a:lnTo>
                    <a:pt x="0" y="1126236"/>
                  </a:lnTo>
                  <a:lnTo>
                    <a:pt x="1591055" y="1126236"/>
                  </a:lnTo>
                  <a:lnTo>
                    <a:pt x="1591055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124700" y="4954523"/>
            <a:ext cx="1591310" cy="11264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L="301625" marR="293370" indent="882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Camera  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br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999731" y="2859023"/>
            <a:ext cx="1620520" cy="1264920"/>
            <a:chOff x="6999731" y="2859023"/>
            <a:chExt cx="1620520" cy="1264920"/>
          </a:xfrm>
        </p:grpSpPr>
        <p:sp>
          <p:nvSpPr>
            <p:cNvPr id="45" name="object 45"/>
            <p:cNvSpPr/>
            <p:nvPr/>
          </p:nvSpPr>
          <p:spPr>
            <a:xfrm>
              <a:off x="7115555" y="2859023"/>
              <a:ext cx="978407" cy="8275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08875" y="3614927"/>
              <a:ext cx="1601724" cy="4998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004303" y="3610355"/>
              <a:ext cx="1610995" cy="509270"/>
            </a:xfrm>
            <a:custGeom>
              <a:avLst/>
              <a:gdLst/>
              <a:ahLst/>
              <a:cxnLst/>
              <a:rect l="l" t="t" r="r" b="b"/>
              <a:pathLst>
                <a:path w="1610995" h="509270">
                  <a:moveTo>
                    <a:pt x="0" y="509015"/>
                  </a:moveTo>
                  <a:lnTo>
                    <a:pt x="1610868" y="509015"/>
                  </a:lnTo>
                  <a:lnTo>
                    <a:pt x="161086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983994" y="6366154"/>
            <a:ext cx="8378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0"/>
              </a:rPr>
              <a:t>http://www.mathworks.co.uk/products/image-video-processing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02109" y="6595067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b="1" spc="-5" dirty="0">
                <a:solidFill>
                  <a:srgbClr val="125586"/>
                </a:solidFill>
                <a:latin typeface="Arial"/>
                <a:cs typeface="Arial"/>
              </a:rPr>
              <a:t>46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15328" y="79716"/>
            <a:ext cx="1214365" cy="244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46" y="-4800600"/>
            <a:ext cx="12191999" cy="11005387"/>
            <a:chOff x="-719215" y="176784"/>
            <a:chExt cx="12191999" cy="11005387"/>
          </a:xfrm>
        </p:grpSpPr>
        <p:sp>
          <p:nvSpPr>
            <p:cNvPr id="5" name="object 5"/>
            <p:cNvSpPr/>
            <p:nvPr/>
          </p:nvSpPr>
          <p:spPr>
            <a:xfrm>
              <a:off x="227253" y="176784"/>
              <a:ext cx="10299065" cy="212090"/>
            </a:xfrm>
            <a:custGeom>
              <a:avLst/>
              <a:gdLst/>
              <a:ahLst/>
              <a:cxnLst/>
              <a:rect l="l" t="t" r="r" b="b"/>
              <a:pathLst>
                <a:path w="10299065" h="212090">
                  <a:moveTo>
                    <a:pt x="10298760" y="0"/>
                  </a:moveTo>
                  <a:lnTo>
                    <a:pt x="0" y="0"/>
                  </a:lnTo>
                  <a:lnTo>
                    <a:pt x="0" y="211582"/>
                  </a:lnTo>
                  <a:lnTo>
                    <a:pt x="1346" y="211582"/>
                  </a:lnTo>
                </a:path>
              </a:pathLst>
            </a:custGeom>
            <a:ln w="12192">
              <a:solidFill>
                <a:srgbClr val="1255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719215" y="4325698"/>
              <a:ext cx="12191999" cy="68564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306939" y="6557568"/>
            <a:ext cx="16516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2015 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MathWorks,</a:t>
            </a:r>
            <a:r>
              <a:rPr sz="1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Inc.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41731"/>
            <a:ext cx="12192000" cy="4264660"/>
            <a:chOff x="0" y="141731"/>
            <a:chExt cx="12192000" cy="4264660"/>
          </a:xfrm>
        </p:grpSpPr>
        <p:sp>
          <p:nvSpPr>
            <p:cNvPr id="9" name="object 9"/>
            <p:cNvSpPr/>
            <p:nvPr/>
          </p:nvSpPr>
          <p:spPr>
            <a:xfrm>
              <a:off x="0" y="4347972"/>
              <a:ext cx="12192000" cy="58419"/>
            </a:xfrm>
            <a:custGeom>
              <a:avLst/>
              <a:gdLst/>
              <a:ahLst/>
              <a:cxnLst/>
              <a:rect l="l" t="t" r="r" b="b"/>
              <a:pathLst>
                <a:path w="12192000" h="58420">
                  <a:moveTo>
                    <a:pt x="0" y="0"/>
                  </a:moveTo>
                  <a:lnTo>
                    <a:pt x="0" y="57911"/>
                  </a:lnTo>
                  <a:lnTo>
                    <a:pt x="12191999" y="57911"/>
                  </a:lnTo>
                  <a:lnTo>
                    <a:pt x="12191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31195" y="141731"/>
              <a:ext cx="1620011" cy="3200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6152" y="1600199"/>
              <a:ext cx="2139696" cy="19324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221F27-E909-49A1-94E5-F29DD685E46D}"/>
              </a:ext>
            </a:extLst>
          </p:cNvPr>
          <p:cNvSpPr txBox="1"/>
          <p:nvPr/>
        </p:nvSpPr>
        <p:spPr>
          <a:xfrm flipH="1">
            <a:off x="3957024" y="201909"/>
            <a:ext cx="7833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dirty="0">
                <a:solidFill>
                  <a:srgbClr val="0070C0"/>
                </a:solidFill>
              </a:rPr>
              <a:t>Teşekkürler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722375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Uygulamalar</a:t>
            </a:r>
            <a:r>
              <a:rPr dirty="0"/>
              <a:t>: </a:t>
            </a:r>
            <a:r>
              <a:rPr lang="tr-TR" dirty="0"/>
              <a:t>Resim ve Video İşleme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51101"/>
            <a:ext cx="3326765" cy="4319772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Sağlıkta Görselleştirme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dirty="0">
                <a:latin typeface="Arial"/>
                <a:cs typeface="Arial"/>
              </a:rPr>
              <a:t>Gözetim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Robotik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dirty="0">
                <a:latin typeface="Arial"/>
                <a:cs typeface="Arial"/>
              </a:rPr>
              <a:t>Otomotiv Güvenliğ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Tüketici Elektroniği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Mekansal Hesaplama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spc="5" dirty="0">
                <a:latin typeface="Arial"/>
                <a:cs typeface="Arial"/>
              </a:rPr>
              <a:t>Makine Görüşü(Görme)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sz="2400" dirty="0">
                <a:latin typeface="Arial"/>
                <a:cs typeface="Arial"/>
              </a:rPr>
              <a:t>Ve daha fazlası..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48400" y="1295400"/>
            <a:ext cx="2209800" cy="1624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85276" y="3112007"/>
            <a:ext cx="2503931" cy="1645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8400" y="3104388"/>
            <a:ext cx="2209800" cy="1653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86800" y="1295400"/>
            <a:ext cx="2516124" cy="1624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48400" y="4949952"/>
            <a:ext cx="2209800" cy="160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5720" y="4949952"/>
            <a:ext cx="2168652" cy="160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82228" y="4949952"/>
            <a:ext cx="2497835" cy="160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0E142CB-E17F-4074-BE04-9BC74BF4F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"/>
            <a:ext cx="65" cy="4462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17500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Gündem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52405"/>
              </p:ext>
            </p:extLst>
          </p:nvPr>
        </p:nvGraphicFramePr>
        <p:xfrm>
          <a:off x="688340" y="1002939"/>
          <a:ext cx="10756900" cy="567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Giriş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Özellik Algılama, Ayırma ve Eşleştirme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Görüntü edinme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>
                        <a:lnSpc>
                          <a:spcPct val="100000"/>
                        </a:lnSpc>
                        <a:buNone/>
                        <a:tabLst>
                          <a:tab pos="378460" algn="l"/>
                          <a:tab pos="379095" algn="l"/>
                        </a:tabLst>
                      </a:pPr>
                      <a:br>
                        <a:rPr lang="tr-TR" sz="2400" dirty="0"/>
                      </a:br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Nesne Algılama ve İzleme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dirty="0"/>
                        <a:t>Gelişmiş Segment Analizini Keşfedin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1440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3 Boyutlu Görüş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Görüntü kaydı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Gömülü Uygulamalar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82853"/>
            <a:ext cx="9123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http://www.mathworks.co.uk/products/image-video-processing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614928" y="1316059"/>
            <a:ext cx="4962144" cy="4932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175006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/>
              <a:t>Gündem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9C081AD6-DB9E-41B9-B1AD-69CF53E98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95606"/>
              </p:ext>
            </p:extLst>
          </p:nvPr>
        </p:nvGraphicFramePr>
        <p:xfrm>
          <a:off x="688340" y="1002939"/>
          <a:ext cx="10756900" cy="567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Giriş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Özellik Algılama, Ayırma ve Eşleştirme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Görüntü edinme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>
                        <a:lnSpc>
                          <a:spcPct val="100000"/>
                        </a:lnSpc>
                        <a:buNone/>
                        <a:tabLst>
                          <a:tab pos="378460" algn="l"/>
                          <a:tab pos="379095" algn="l"/>
                        </a:tabLst>
                      </a:pPr>
                      <a:br>
                        <a:rPr lang="tr-TR" sz="2400" dirty="0"/>
                      </a:br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Nesne Algılama ve İzleme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080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tr-TR" sz="2400" dirty="0"/>
                        <a:t>Gelişmiş Segment Analizini Keşfedin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91440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None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3 Boyutlu Görüş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tr-TR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Görüntü kaydı</a:t>
                      </a:r>
                    </a:p>
                    <a:p>
                      <a:br>
                        <a:rPr lang="tr-TR" sz="2400" dirty="0"/>
                      </a:b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lang="tr-TR" sz="2400" spc="-5" dirty="0">
                          <a:latin typeface="Arial"/>
                          <a:cs typeface="Arial"/>
                        </a:rPr>
                        <a:t>Gömülü Uygulamalar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61247" y="2247900"/>
            <a:ext cx="3223259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79805"/>
            <a:ext cx="308292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tr-TR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Görüntü Edinme</a:t>
            </a:r>
          </a:p>
        </p:txBody>
      </p:sp>
      <p:sp>
        <p:nvSpPr>
          <p:cNvPr id="4" name="object 4"/>
          <p:cNvSpPr/>
          <p:nvPr/>
        </p:nvSpPr>
        <p:spPr>
          <a:xfrm>
            <a:off x="3748098" y="4832603"/>
            <a:ext cx="1467005" cy="1275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8340" y="1624329"/>
            <a:ext cx="8623300" cy="15299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br>
              <a:rPr lang="tr-TR" sz="2400" dirty="0"/>
            </a:br>
            <a:r>
              <a:rPr lang="tr-TR" dirty="0"/>
              <a:t>MATLAB ve Simulink'e doğrudan görüntü ve video almıyla edinilir. </a:t>
            </a:r>
          </a:p>
          <a:p>
            <a:pPr marL="355600" indent="-342900">
              <a:lnSpc>
                <a:spcPct val="100000"/>
              </a:lnSpc>
              <a:spcBef>
                <a:spcPts val="11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endParaRPr lang="tr-TR" dirty="0"/>
          </a:p>
          <a:p>
            <a:pPr marL="355600" indent="-342900">
              <a:lnSpc>
                <a:spcPct val="100000"/>
              </a:lnSpc>
              <a:spcBef>
                <a:spcPts val="11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endParaRPr lang="tr-TR" dirty="0"/>
          </a:p>
          <a:p>
            <a:pPr marL="355600" indent="-342900">
              <a:lnSpc>
                <a:spcPct val="100000"/>
              </a:lnSpc>
              <a:spcBef>
                <a:spcPts val="11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tr-TR" dirty="0"/>
              <a:t>Cihaz özelliklerini yapılandır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27776" y="3276600"/>
            <a:ext cx="4710683" cy="297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92196" y="3730238"/>
            <a:ext cx="2189175" cy="686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5400" y="4462271"/>
            <a:ext cx="1702308" cy="162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</TotalTime>
  <Words>1405</Words>
  <Application>Microsoft Office PowerPoint</Application>
  <PresentationFormat>Widescreen</PresentationFormat>
  <Paragraphs>482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Courier New</vt:lpstr>
      <vt:lpstr>inherit</vt:lpstr>
      <vt:lpstr>Times New Roman</vt:lpstr>
      <vt:lpstr>Wingdings</vt:lpstr>
      <vt:lpstr>Office Theme</vt:lpstr>
      <vt:lpstr>Matlabta Resim İşleme ve  Bilgisayarla Görme</vt:lpstr>
      <vt:lpstr>Bilgisayarla Görme (Computer Vision)</vt:lpstr>
      <vt:lpstr>Matlabta Computer Vision Toolbox </vt:lpstr>
      <vt:lpstr>Bilgisayarla Görme Ekosistemi</vt:lpstr>
      <vt:lpstr>Uygulamalar: Resim ve Video İşleme</vt:lpstr>
      <vt:lpstr>Gündem</vt:lpstr>
      <vt:lpstr>http://www.mathworks.co.uk/products/image-video-processing</vt:lpstr>
      <vt:lpstr>Gündem</vt:lpstr>
      <vt:lpstr> Görüntü Edinme</vt:lpstr>
      <vt:lpstr>Gündem</vt:lpstr>
      <vt:lpstr>Standart Segmentasyon  İş Akışı </vt:lpstr>
      <vt:lpstr>Standart Segmentasyon  İş Akışı </vt:lpstr>
      <vt:lpstr>Standart Segmentasyon  İş Akışı </vt:lpstr>
      <vt:lpstr>Standart Segmentasyon  İş Akışı </vt:lpstr>
      <vt:lpstr>Standart Segmentasyon  İş Akışı </vt:lpstr>
      <vt:lpstr>Gelişmiş Segment Analizini Keşfedin Örnekleri</vt:lpstr>
      <vt:lpstr>Resim İşleme Uygulamaları</vt:lpstr>
      <vt:lpstr>Optik Karakter Tanımlama (OCR)</vt:lpstr>
      <vt:lpstr>Optik Karakter Tanımlama (OCR)</vt:lpstr>
      <vt:lpstr>Segmentasyon  – dieğr teknikler Havza ve Aktif Konturlar (Yeni)</vt:lpstr>
      <vt:lpstr>Gündem</vt:lpstr>
      <vt:lpstr>Görüntü Kaydı </vt:lpstr>
      <vt:lpstr>Görüntü Kaydı</vt:lpstr>
      <vt:lpstr>Video Mozaikleme Örneği</vt:lpstr>
      <vt:lpstr>Gündem</vt:lpstr>
      <vt:lpstr>Özellik Algılama Çıkarma ve Eşleştirme</vt:lpstr>
      <vt:lpstr>Nokta Takipçi </vt:lpstr>
      <vt:lpstr>Geometri  Tahmini</vt:lpstr>
      <vt:lpstr>Gündem</vt:lpstr>
      <vt:lpstr>Nesne Algılama ve İzleme</vt:lpstr>
      <vt:lpstr>Basamaklı Nesne Algılama</vt:lpstr>
      <vt:lpstr>Yüz Tanıma, İnsan Tanıma ve Ön Plan Tanıma</vt:lpstr>
      <vt:lpstr>Eğitim  Resim  Etiketleme  Uygulaması</vt:lpstr>
      <vt:lpstr>Kalman Filtresiyle çoklu nesne tanımlama Uygulaması</vt:lpstr>
      <vt:lpstr>Kalman Filtresiyle çoklu nesne tanımlama Uygulaması</vt:lpstr>
      <vt:lpstr>Kategori Sınıflandırma için Kelimeler Çantası  </vt:lpstr>
      <vt:lpstr>Gündem</vt:lpstr>
      <vt:lpstr>3 Boyutlu Görüş</vt:lpstr>
      <vt:lpstr>Yeni Uygulamalar Kamera Kalibratörü ve Stereo Kamera Kalibratörü </vt:lpstr>
      <vt:lpstr>Matlabta Nokta Bulutu İşleme</vt:lpstr>
      <vt:lpstr>Gündem</vt:lpstr>
      <vt:lpstr>Gömülü Uygulamalar</vt:lpstr>
      <vt:lpstr>Top Takip Edici Uygulaması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and Computer Vision with MATLAB and SIMULINK</dc:title>
  <dc:creator>Jasmina Lazic</dc:creator>
  <cp:keywords>Version 15.1</cp:keywords>
  <cp:lastModifiedBy>uğur ılgın</cp:lastModifiedBy>
  <cp:revision>20</cp:revision>
  <dcterms:created xsi:type="dcterms:W3CDTF">2019-12-07T16:45:21Z</dcterms:created>
  <dcterms:modified xsi:type="dcterms:W3CDTF">2019-12-08T08:24:17Z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2015-06-12T00:00:00Z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2019-12-07T00:00:00Z</vt:filetime>
  </property>
</Properties>
</file>